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sldIdLst>
    <p:sldId id="256" r:id="rId5"/>
    <p:sldId id="257" r:id="rId6"/>
    <p:sldId id="267" r:id="rId7"/>
    <p:sldId id="268" r:id="rId8"/>
    <p:sldId id="327" r:id="rId9"/>
    <p:sldId id="296" r:id="rId10"/>
    <p:sldId id="328" r:id="rId11"/>
    <p:sldId id="305" r:id="rId12"/>
    <p:sldId id="304" r:id="rId13"/>
    <p:sldId id="299" r:id="rId14"/>
    <p:sldId id="307" r:id="rId15"/>
    <p:sldId id="306" r:id="rId16"/>
    <p:sldId id="308" r:id="rId17"/>
    <p:sldId id="309" r:id="rId18"/>
    <p:sldId id="310" r:id="rId19"/>
    <p:sldId id="311" r:id="rId20"/>
    <p:sldId id="314" r:id="rId21"/>
    <p:sldId id="317" r:id="rId22"/>
    <p:sldId id="318" r:id="rId23"/>
    <p:sldId id="315" r:id="rId24"/>
    <p:sldId id="316" r:id="rId25"/>
    <p:sldId id="293" r:id="rId26"/>
    <p:sldId id="300" r:id="rId27"/>
    <p:sldId id="301" r:id="rId28"/>
    <p:sldId id="295" r:id="rId29"/>
    <p:sldId id="290" r:id="rId30"/>
    <p:sldId id="322" r:id="rId31"/>
    <p:sldId id="320" r:id="rId32"/>
    <p:sldId id="323" r:id="rId33"/>
    <p:sldId id="325" r:id="rId34"/>
    <p:sldId id="326" r:id="rId35"/>
    <p:sldId id="269" r:id="rId36"/>
    <p:sldId id="285" r:id="rId37"/>
    <p:sldId id="319" r:id="rId38"/>
    <p:sldId id="321" r:id="rId39"/>
    <p:sldId id="270" r:id="rId40"/>
    <p:sldId id="277" r:id="rId41"/>
    <p:sldId id="273"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12F9D0-3F4E-9393-1312-A2C96D826F4E}" name="Elodie BELLE" initials="EB" userId="S::elodie.belle@univ-fcomte.fr::58426eb7-0186-4336-bda6-06da7b45cdf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2F2A"/>
    <a:srgbClr val="96C8C8"/>
    <a:srgbClr val="939FF7"/>
    <a:srgbClr val="6699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D58592-86B4-7B61-D27A-BD3A2004A03A}" v="210" dt="2026-02-04T08:41:24.152"/>
    <p1510:client id="{594535C8-CD8A-4B4F-8EA6-BE0D45DAEBD9}" v="1420" dt="2026-02-04T12:15:12.663"/>
    <p1510:client id="{B4D0FD94-F3FB-4915-A976-C9C115B7B984}" v="825" dt="2026-02-04T14:30:42.468"/>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6731CC-C67B-4928-90C9-A1553FB09F8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81FF114E-9445-43CF-B491-0C213CE57FB5}">
      <dgm:prSet phldrT="[Texte]" custT="1"/>
      <dgm:spPr>
        <a:solidFill>
          <a:srgbClr val="C00000"/>
        </a:solidFill>
      </dgm:spPr>
      <dgm:t>
        <a:bodyPr/>
        <a:lstStyle/>
        <a:p>
          <a:pPr>
            <a:lnSpc>
              <a:spcPct val="100000"/>
            </a:lnSpc>
            <a:buFontTx/>
            <a:buChar char="-"/>
          </a:pPr>
          <a:r>
            <a:rPr lang="fr-FR" sz="1600" b="0">
              <a:latin typeface="+mj-lt"/>
              <a:cs typeface="Arial"/>
            </a:rPr>
            <a:t>Maîtriser les savoirs disciplinaires en lien avec les contenus à enseigner</a:t>
          </a:r>
        </a:p>
      </dgm:t>
    </dgm:pt>
    <dgm:pt modelId="{EDB60FD1-924D-4FFA-967F-CA78FB2FF808}" type="parTrans" cxnId="{12F6CC45-FFBB-45A6-9F0C-FFA3DB504DD4}">
      <dgm:prSet/>
      <dgm:spPr/>
      <dgm:t>
        <a:bodyPr/>
        <a:lstStyle/>
        <a:p>
          <a:pPr>
            <a:lnSpc>
              <a:spcPct val="100000"/>
            </a:lnSpc>
          </a:pPr>
          <a:endParaRPr lang="fr-FR" sz="1400" b="0"/>
        </a:p>
      </dgm:t>
    </dgm:pt>
    <dgm:pt modelId="{ED15FCA0-136F-4E3C-8D6F-9ED087A4D983}" type="sibTrans" cxnId="{12F6CC45-FFBB-45A6-9F0C-FFA3DB504DD4}">
      <dgm:prSet/>
      <dgm:spPr/>
      <dgm:t>
        <a:bodyPr/>
        <a:lstStyle/>
        <a:p>
          <a:pPr>
            <a:lnSpc>
              <a:spcPct val="100000"/>
            </a:lnSpc>
          </a:pPr>
          <a:endParaRPr lang="fr-FR" sz="1400" b="0"/>
        </a:p>
      </dgm:t>
    </dgm:pt>
    <dgm:pt modelId="{69E020C3-4CD3-48D1-8182-D20A906AD35D}">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Concevoir un enseignement au service des apprentissages</a:t>
          </a:r>
          <a:endParaRPr lang="fr-FR" sz="1600" b="0">
            <a:latin typeface="+mj-lt"/>
          </a:endParaRPr>
        </a:p>
      </dgm:t>
    </dgm:pt>
    <dgm:pt modelId="{E37AE03B-7D71-4F95-AA86-9E08CA99FD73}" type="parTrans" cxnId="{F8CC2F75-1FCE-4B48-A6BD-600CA5B3BCC4}">
      <dgm:prSet/>
      <dgm:spPr/>
      <dgm:t>
        <a:bodyPr/>
        <a:lstStyle/>
        <a:p>
          <a:pPr>
            <a:lnSpc>
              <a:spcPct val="100000"/>
            </a:lnSpc>
          </a:pPr>
          <a:endParaRPr lang="fr-FR" sz="1400" b="0"/>
        </a:p>
      </dgm:t>
    </dgm:pt>
    <dgm:pt modelId="{A363F3AB-F822-4D70-9B4E-30D51818332F}" type="sibTrans" cxnId="{F8CC2F75-1FCE-4B48-A6BD-600CA5B3BCC4}">
      <dgm:prSet/>
      <dgm:spPr/>
      <dgm:t>
        <a:bodyPr/>
        <a:lstStyle/>
        <a:p>
          <a:pPr>
            <a:lnSpc>
              <a:spcPct val="100000"/>
            </a:lnSpc>
          </a:pPr>
          <a:endParaRPr lang="fr-FR" sz="1400" b="0"/>
        </a:p>
      </dgm:t>
    </dgm:pt>
    <dgm:pt modelId="{D22C7CB3-D41A-4320-A930-353AA44BA94A}">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Mettre en œuvre et animer des situations d’enseignement et d’apprentissage</a:t>
          </a:r>
          <a:endParaRPr lang="fr-FR" sz="1600" b="0">
            <a:latin typeface="+mj-lt"/>
          </a:endParaRPr>
        </a:p>
      </dgm:t>
    </dgm:pt>
    <dgm:pt modelId="{74121585-D7AA-473B-BD47-5945B49923F7}" type="parTrans" cxnId="{02847118-C12D-45CE-9F17-277E72097CDB}">
      <dgm:prSet/>
      <dgm:spPr/>
      <dgm:t>
        <a:bodyPr/>
        <a:lstStyle/>
        <a:p>
          <a:pPr>
            <a:lnSpc>
              <a:spcPct val="100000"/>
            </a:lnSpc>
          </a:pPr>
          <a:endParaRPr lang="fr-FR" sz="1400" b="0"/>
        </a:p>
      </dgm:t>
    </dgm:pt>
    <dgm:pt modelId="{AB1964C6-7818-4154-94AF-36EE8B22BEED}" type="sibTrans" cxnId="{02847118-C12D-45CE-9F17-277E72097CDB}">
      <dgm:prSet/>
      <dgm:spPr/>
      <dgm:t>
        <a:bodyPr/>
        <a:lstStyle/>
        <a:p>
          <a:pPr>
            <a:lnSpc>
              <a:spcPct val="100000"/>
            </a:lnSpc>
          </a:pPr>
          <a:endParaRPr lang="fr-FR" sz="1400" b="0"/>
        </a:p>
      </dgm:t>
    </dgm:pt>
    <dgm:pt modelId="{E2C0780F-4D0E-49FE-AC4B-73575BC88380}">
      <dgm:prSet phldrT="[Texte]" custT="1"/>
      <dgm:spPr>
        <a:solidFill>
          <a:schemeClr val="accent2">
            <a:lumMod val="40000"/>
            <a:lumOff val="60000"/>
          </a:schemeClr>
        </a:solidFill>
      </dgm:spPr>
      <dgm:t>
        <a:bodyPr/>
        <a:lstStyle/>
        <a:p>
          <a:pPr>
            <a:lnSpc>
              <a:spcPct val="100000"/>
            </a:lnSpc>
            <a:buFontTx/>
            <a:buChar char="-"/>
          </a:pPr>
          <a:r>
            <a:rPr lang="fr-FR" sz="1600" b="0">
              <a:solidFill>
                <a:schemeClr val="tx1"/>
              </a:solidFill>
              <a:latin typeface="+mj-lt"/>
              <a:cs typeface="Arial" panose="020B0604020202020204" pitchFamily="34" charset="0"/>
            </a:rPr>
            <a:t> Enseigner dans le cadre de la polyvalence</a:t>
          </a:r>
          <a:endParaRPr lang="fr-FR" sz="1600" b="0">
            <a:solidFill>
              <a:schemeClr val="tx1"/>
            </a:solidFill>
            <a:latin typeface="+mj-lt"/>
          </a:endParaRPr>
        </a:p>
      </dgm:t>
    </dgm:pt>
    <dgm:pt modelId="{5A9FD652-4A3C-4B2E-90EA-CB7E1B46B3A1}" type="parTrans" cxnId="{00866916-8427-4D22-B222-BCF8442C95A3}">
      <dgm:prSet/>
      <dgm:spPr/>
      <dgm:t>
        <a:bodyPr/>
        <a:lstStyle/>
        <a:p>
          <a:pPr>
            <a:lnSpc>
              <a:spcPct val="100000"/>
            </a:lnSpc>
          </a:pPr>
          <a:endParaRPr lang="fr-FR" sz="1400" b="0"/>
        </a:p>
      </dgm:t>
    </dgm:pt>
    <dgm:pt modelId="{6221782F-0494-46A7-8613-82F189A6F866}" type="sibTrans" cxnId="{00866916-8427-4D22-B222-BCF8442C95A3}">
      <dgm:prSet/>
      <dgm:spPr/>
      <dgm:t>
        <a:bodyPr/>
        <a:lstStyle/>
        <a:p>
          <a:pPr>
            <a:lnSpc>
              <a:spcPct val="100000"/>
            </a:lnSpc>
          </a:pPr>
          <a:endParaRPr lang="fr-FR" sz="1400" b="0"/>
        </a:p>
      </dgm:t>
    </dgm:pt>
    <dgm:pt modelId="{D01752D4-7900-4980-96C6-2B4E80E4439C}">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Prendre en compte la diversité des élèves</a:t>
          </a:r>
          <a:endParaRPr lang="fr-FR" sz="1600" b="0">
            <a:latin typeface="+mj-lt"/>
          </a:endParaRPr>
        </a:p>
      </dgm:t>
    </dgm:pt>
    <dgm:pt modelId="{6C2B4FE1-B142-4539-97BB-F9006F054CF0}" type="parTrans" cxnId="{F08467B2-DC3D-46F3-998B-8172283FC789}">
      <dgm:prSet/>
      <dgm:spPr/>
      <dgm:t>
        <a:bodyPr/>
        <a:lstStyle/>
        <a:p>
          <a:pPr>
            <a:lnSpc>
              <a:spcPct val="100000"/>
            </a:lnSpc>
          </a:pPr>
          <a:endParaRPr lang="fr-FR" sz="1400" b="0"/>
        </a:p>
      </dgm:t>
    </dgm:pt>
    <dgm:pt modelId="{F4D78FF5-AD51-4743-869B-3051FF9FB8B1}" type="sibTrans" cxnId="{F08467B2-DC3D-46F3-998B-8172283FC789}">
      <dgm:prSet/>
      <dgm:spPr/>
      <dgm:t>
        <a:bodyPr/>
        <a:lstStyle/>
        <a:p>
          <a:pPr>
            <a:lnSpc>
              <a:spcPct val="100000"/>
            </a:lnSpc>
          </a:pPr>
          <a:endParaRPr lang="fr-FR" sz="1400" b="0"/>
        </a:p>
      </dgm:t>
    </dgm:pt>
    <dgm:pt modelId="{B779B5D7-E283-4D0D-880E-7286515CEA03}">
      <dgm:prSet custT="1"/>
      <dgm:spPr>
        <a:solidFill>
          <a:srgbClr val="C00000"/>
        </a:solidFill>
      </dgm:spPr>
      <dgm:t>
        <a:bodyPr/>
        <a:lstStyle/>
        <a:p>
          <a:pPr>
            <a:lnSpc>
              <a:spcPct val="100000"/>
            </a:lnSpc>
          </a:pPr>
          <a:r>
            <a:rPr lang="fr-FR" sz="1600" b="0">
              <a:latin typeface="+mj-lt"/>
              <a:cs typeface="Arial" panose="020B0604020202020204" pitchFamily="34" charset="0"/>
            </a:rPr>
            <a:t>Adapter son action à la diversité des contextes scolaires</a:t>
          </a:r>
        </a:p>
      </dgm:t>
    </dgm:pt>
    <dgm:pt modelId="{1D71FDD6-107A-4077-A5E2-2C67626A8064}" type="parTrans" cxnId="{85EBE963-ABAC-4B3E-93D0-198835745BA1}">
      <dgm:prSet/>
      <dgm:spPr/>
      <dgm:t>
        <a:bodyPr/>
        <a:lstStyle/>
        <a:p>
          <a:pPr>
            <a:lnSpc>
              <a:spcPct val="100000"/>
            </a:lnSpc>
          </a:pPr>
          <a:endParaRPr lang="fr-FR" sz="1400" b="0"/>
        </a:p>
      </dgm:t>
    </dgm:pt>
    <dgm:pt modelId="{FC0FE1EA-75E8-4F6E-AED3-102EBD29BFD9}" type="sibTrans" cxnId="{85EBE963-ABAC-4B3E-93D0-198835745BA1}">
      <dgm:prSet/>
      <dgm:spPr/>
      <dgm:t>
        <a:bodyPr/>
        <a:lstStyle/>
        <a:p>
          <a:pPr>
            <a:lnSpc>
              <a:spcPct val="100000"/>
            </a:lnSpc>
          </a:pPr>
          <a:endParaRPr lang="fr-FR" sz="1400" b="0"/>
        </a:p>
      </dgm:t>
    </dgm:pt>
    <dgm:pt modelId="{64FD2BE4-573C-4A4F-8FF0-A5729E6B5A60}">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Adopter une posture éthique et responsable dans son exercice professionnel</a:t>
          </a:r>
        </a:p>
      </dgm:t>
    </dgm:pt>
    <dgm:pt modelId="{04DB29A7-8ABC-4C0C-A6B2-097280ABD619}" type="parTrans" cxnId="{42F533BD-BBBC-4622-9C93-936CEFE773A4}">
      <dgm:prSet/>
      <dgm:spPr/>
      <dgm:t>
        <a:bodyPr/>
        <a:lstStyle/>
        <a:p>
          <a:pPr>
            <a:lnSpc>
              <a:spcPct val="100000"/>
            </a:lnSpc>
          </a:pPr>
          <a:endParaRPr lang="fr-FR" sz="1400" b="0"/>
        </a:p>
      </dgm:t>
    </dgm:pt>
    <dgm:pt modelId="{D00DBD30-F5BE-41AE-A751-1DBFEBAA3ACF}" type="sibTrans" cxnId="{42F533BD-BBBC-4622-9C93-936CEFE773A4}">
      <dgm:prSet/>
      <dgm:spPr/>
      <dgm:t>
        <a:bodyPr/>
        <a:lstStyle/>
        <a:p>
          <a:pPr>
            <a:lnSpc>
              <a:spcPct val="100000"/>
            </a:lnSpc>
          </a:pPr>
          <a:endParaRPr lang="fr-FR" sz="1400" b="0"/>
        </a:p>
      </dgm:t>
    </dgm:pt>
    <dgm:pt modelId="{EA7472AA-DC82-47C4-AFBB-8ABE5FB6CBC8}">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Inscrire son action au bénéfice de la communauté éducative et du service public d’éducation</a:t>
          </a:r>
          <a:endParaRPr lang="fr-FR" sz="1600" b="0">
            <a:latin typeface="+mj-lt"/>
          </a:endParaRPr>
        </a:p>
      </dgm:t>
    </dgm:pt>
    <dgm:pt modelId="{11991250-8D9F-4047-89AF-FB416D49BC02}" type="parTrans" cxnId="{E20A138D-4642-4BA1-B268-C0CD28905B0F}">
      <dgm:prSet/>
      <dgm:spPr/>
      <dgm:t>
        <a:bodyPr/>
        <a:lstStyle/>
        <a:p>
          <a:pPr>
            <a:lnSpc>
              <a:spcPct val="100000"/>
            </a:lnSpc>
          </a:pPr>
          <a:endParaRPr lang="fr-FR" sz="1400" b="0"/>
        </a:p>
      </dgm:t>
    </dgm:pt>
    <dgm:pt modelId="{E6545E73-76A8-4F7D-9E56-CB72CE2AD325}" type="sibTrans" cxnId="{E20A138D-4642-4BA1-B268-C0CD28905B0F}">
      <dgm:prSet/>
      <dgm:spPr/>
      <dgm:t>
        <a:bodyPr/>
        <a:lstStyle/>
        <a:p>
          <a:pPr>
            <a:lnSpc>
              <a:spcPct val="100000"/>
            </a:lnSpc>
          </a:pPr>
          <a:endParaRPr lang="fr-FR" sz="1400" b="0"/>
        </a:p>
      </dgm:t>
    </dgm:pt>
    <dgm:pt modelId="{8FF73486-7A83-4D41-BF04-80B49AFF5ED3}">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S’inscrire dans une démarche de recherche pour développer ses compétences professionnelles</a:t>
          </a:r>
          <a:endParaRPr lang="fr-FR" sz="1600" b="0">
            <a:latin typeface="+mj-lt"/>
          </a:endParaRPr>
        </a:p>
      </dgm:t>
    </dgm:pt>
    <dgm:pt modelId="{3D6FFCD5-B50D-4A4C-AB59-46A6DF664AA1}" type="parTrans" cxnId="{A9E24747-FE99-484B-9708-DD15E41C41F0}">
      <dgm:prSet/>
      <dgm:spPr/>
      <dgm:t>
        <a:bodyPr/>
        <a:lstStyle/>
        <a:p>
          <a:pPr>
            <a:lnSpc>
              <a:spcPct val="100000"/>
            </a:lnSpc>
          </a:pPr>
          <a:endParaRPr lang="fr-FR" sz="1400" b="0"/>
        </a:p>
      </dgm:t>
    </dgm:pt>
    <dgm:pt modelId="{C779345A-BB49-4D2E-A1A0-2ACEA26AB438}" type="sibTrans" cxnId="{A9E24747-FE99-484B-9708-DD15E41C41F0}">
      <dgm:prSet/>
      <dgm:spPr/>
      <dgm:t>
        <a:bodyPr/>
        <a:lstStyle/>
        <a:p>
          <a:pPr>
            <a:lnSpc>
              <a:spcPct val="100000"/>
            </a:lnSpc>
          </a:pPr>
          <a:endParaRPr lang="fr-FR" sz="1400" b="0"/>
        </a:p>
      </dgm:t>
    </dgm:pt>
    <dgm:pt modelId="{3C3A55F7-D3A9-4186-9934-7F723BC61671}">
      <dgm:prSet phldrT="[Texte]" custT="1"/>
      <dgm:spPr>
        <a:solidFill>
          <a:srgbClr val="C00000"/>
        </a:solidFill>
      </dgm:spPr>
      <dgm:t>
        <a:bodyPr/>
        <a:lstStyle/>
        <a:p>
          <a:pPr>
            <a:lnSpc>
              <a:spcPct val="100000"/>
            </a:lnSpc>
            <a:buFontTx/>
            <a:buChar char="-"/>
          </a:pPr>
          <a:r>
            <a:rPr lang="fr-FR" sz="1600" b="0">
              <a:latin typeface="+mj-lt"/>
              <a:cs typeface="Arial" panose="020B0604020202020204" pitchFamily="34" charset="0"/>
            </a:rPr>
            <a:t>S’engager au sein d’un collectif pour améliorer sa pratique professionnelle</a:t>
          </a:r>
          <a:endParaRPr lang="fr-FR" sz="1600" b="0">
            <a:latin typeface="+mj-lt"/>
          </a:endParaRPr>
        </a:p>
      </dgm:t>
    </dgm:pt>
    <dgm:pt modelId="{D5D72CD8-79BD-4241-96B4-09DCFADBF85F}" type="parTrans" cxnId="{BD64F33C-6A97-434F-AB2C-D7D5F8E226EB}">
      <dgm:prSet/>
      <dgm:spPr/>
      <dgm:t>
        <a:bodyPr/>
        <a:lstStyle/>
        <a:p>
          <a:pPr>
            <a:lnSpc>
              <a:spcPct val="100000"/>
            </a:lnSpc>
          </a:pPr>
          <a:endParaRPr lang="fr-FR" sz="1400" b="0"/>
        </a:p>
      </dgm:t>
    </dgm:pt>
    <dgm:pt modelId="{46847A23-B310-47AC-8D91-7ABC9721F3DF}" type="sibTrans" cxnId="{BD64F33C-6A97-434F-AB2C-D7D5F8E226EB}">
      <dgm:prSet/>
      <dgm:spPr/>
      <dgm:t>
        <a:bodyPr/>
        <a:lstStyle/>
        <a:p>
          <a:pPr>
            <a:lnSpc>
              <a:spcPct val="100000"/>
            </a:lnSpc>
          </a:pPr>
          <a:endParaRPr lang="fr-FR" sz="1400" b="0"/>
        </a:p>
      </dgm:t>
    </dgm:pt>
    <dgm:pt modelId="{93559E3A-6E4E-4590-B4F6-E2EEB0C80D6E}" type="pres">
      <dgm:prSet presAssocID="{F56731CC-C67B-4928-90C9-A1553FB09F87}" presName="diagram" presStyleCnt="0">
        <dgm:presLayoutVars>
          <dgm:dir/>
          <dgm:resizeHandles val="exact"/>
        </dgm:presLayoutVars>
      </dgm:prSet>
      <dgm:spPr/>
    </dgm:pt>
    <dgm:pt modelId="{30778BEC-22C9-4DBA-9782-25F2D726A599}" type="pres">
      <dgm:prSet presAssocID="{81FF114E-9445-43CF-B491-0C213CE57FB5}" presName="node" presStyleLbl="node1" presStyleIdx="0" presStyleCnt="10">
        <dgm:presLayoutVars>
          <dgm:bulletEnabled val="1"/>
        </dgm:presLayoutVars>
      </dgm:prSet>
      <dgm:spPr/>
    </dgm:pt>
    <dgm:pt modelId="{933010AA-CC0F-41D3-9FE2-FE3E3D95D1B9}" type="pres">
      <dgm:prSet presAssocID="{ED15FCA0-136F-4E3C-8D6F-9ED087A4D983}" presName="sibTrans" presStyleCnt="0"/>
      <dgm:spPr/>
    </dgm:pt>
    <dgm:pt modelId="{54158ADA-78D7-4CD0-B3C7-9B32265457A2}" type="pres">
      <dgm:prSet presAssocID="{69E020C3-4CD3-48D1-8182-D20A906AD35D}" presName="node" presStyleLbl="node1" presStyleIdx="1" presStyleCnt="10">
        <dgm:presLayoutVars>
          <dgm:bulletEnabled val="1"/>
        </dgm:presLayoutVars>
      </dgm:prSet>
      <dgm:spPr/>
    </dgm:pt>
    <dgm:pt modelId="{62C9684B-2362-4FBB-B90E-DDB48B160CA4}" type="pres">
      <dgm:prSet presAssocID="{A363F3AB-F822-4D70-9B4E-30D51818332F}" presName="sibTrans" presStyleCnt="0"/>
      <dgm:spPr/>
    </dgm:pt>
    <dgm:pt modelId="{3BC192C0-7EF2-4445-92E9-F3B9ECF37557}" type="pres">
      <dgm:prSet presAssocID="{D22C7CB3-D41A-4320-A930-353AA44BA94A}" presName="node" presStyleLbl="node1" presStyleIdx="2" presStyleCnt="10">
        <dgm:presLayoutVars>
          <dgm:bulletEnabled val="1"/>
        </dgm:presLayoutVars>
      </dgm:prSet>
      <dgm:spPr/>
    </dgm:pt>
    <dgm:pt modelId="{BBCE3EFA-A47B-4B11-BE7D-0AB20F15C1E7}" type="pres">
      <dgm:prSet presAssocID="{AB1964C6-7818-4154-94AF-36EE8B22BEED}" presName="sibTrans" presStyleCnt="0"/>
      <dgm:spPr/>
    </dgm:pt>
    <dgm:pt modelId="{DE3ED8C9-A436-4504-810D-222B0F5EBB71}" type="pres">
      <dgm:prSet presAssocID="{E2C0780F-4D0E-49FE-AC4B-73575BC88380}" presName="node" presStyleLbl="node1" presStyleIdx="3" presStyleCnt="10">
        <dgm:presLayoutVars>
          <dgm:bulletEnabled val="1"/>
        </dgm:presLayoutVars>
      </dgm:prSet>
      <dgm:spPr/>
    </dgm:pt>
    <dgm:pt modelId="{6B4A55CE-2E71-4BBE-AA56-E3AD251EFA3A}" type="pres">
      <dgm:prSet presAssocID="{6221782F-0494-46A7-8613-82F189A6F866}" presName="sibTrans" presStyleCnt="0"/>
      <dgm:spPr/>
    </dgm:pt>
    <dgm:pt modelId="{4400B7DB-CEFF-4CDA-991A-423479CF25C2}" type="pres">
      <dgm:prSet presAssocID="{B779B5D7-E283-4D0D-880E-7286515CEA03}" presName="node" presStyleLbl="node1" presStyleIdx="4" presStyleCnt="10">
        <dgm:presLayoutVars>
          <dgm:bulletEnabled val="1"/>
        </dgm:presLayoutVars>
      </dgm:prSet>
      <dgm:spPr/>
    </dgm:pt>
    <dgm:pt modelId="{9353453E-079E-4741-BAF8-0CE8CC753D44}" type="pres">
      <dgm:prSet presAssocID="{FC0FE1EA-75E8-4F6E-AED3-102EBD29BFD9}" presName="sibTrans" presStyleCnt="0"/>
      <dgm:spPr/>
    </dgm:pt>
    <dgm:pt modelId="{AB4AA1E5-B9C9-45F0-A79F-74ABC0D1D32A}" type="pres">
      <dgm:prSet presAssocID="{D01752D4-7900-4980-96C6-2B4E80E4439C}" presName="node" presStyleLbl="node1" presStyleIdx="5" presStyleCnt="10">
        <dgm:presLayoutVars>
          <dgm:bulletEnabled val="1"/>
        </dgm:presLayoutVars>
      </dgm:prSet>
      <dgm:spPr/>
    </dgm:pt>
    <dgm:pt modelId="{5CFA2404-0B7C-4EA7-B7C7-3D87EDB65015}" type="pres">
      <dgm:prSet presAssocID="{F4D78FF5-AD51-4743-869B-3051FF9FB8B1}" presName="sibTrans" presStyleCnt="0"/>
      <dgm:spPr/>
    </dgm:pt>
    <dgm:pt modelId="{80088406-B0DA-40E2-A89D-E7049AB96D03}" type="pres">
      <dgm:prSet presAssocID="{64FD2BE4-573C-4A4F-8FF0-A5729E6B5A60}" presName="node" presStyleLbl="node1" presStyleIdx="6" presStyleCnt="10">
        <dgm:presLayoutVars>
          <dgm:bulletEnabled val="1"/>
        </dgm:presLayoutVars>
      </dgm:prSet>
      <dgm:spPr/>
    </dgm:pt>
    <dgm:pt modelId="{1F0060AA-D3BE-4B60-A2E4-EC2C38DA6142}" type="pres">
      <dgm:prSet presAssocID="{D00DBD30-F5BE-41AE-A751-1DBFEBAA3ACF}" presName="sibTrans" presStyleCnt="0"/>
      <dgm:spPr/>
    </dgm:pt>
    <dgm:pt modelId="{634DF91F-F495-4541-8E19-AA4F63FC6066}" type="pres">
      <dgm:prSet presAssocID="{EA7472AA-DC82-47C4-AFBB-8ABE5FB6CBC8}" presName="node" presStyleLbl="node1" presStyleIdx="7" presStyleCnt="10">
        <dgm:presLayoutVars>
          <dgm:bulletEnabled val="1"/>
        </dgm:presLayoutVars>
      </dgm:prSet>
      <dgm:spPr/>
    </dgm:pt>
    <dgm:pt modelId="{F8683143-FBFE-4785-BC51-7846049770B4}" type="pres">
      <dgm:prSet presAssocID="{E6545E73-76A8-4F7D-9E56-CB72CE2AD325}" presName="sibTrans" presStyleCnt="0"/>
      <dgm:spPr/>
    </dgm:pt>
    <dgm:pt modelId="{3508EEFE-5B8B-40F9-9E7D-E19F2A62CC6A}" type="pres">
      <dgm:prSet presAssocID="{8FF73486-7A83-4D41-BF04-80B49AFF5ED3}" presName="node" presStyleLbl="node1" presStyleIdx="8" presStyleCnt="10">
        <dgm:presLayoutVars>
          <dgm:bulletEnabled val="1"/>
        </dgm:presLayoutVars>
      </dgm:prSet>
      <dgm:spPr/>
    </dgm:pt>
    <dgm:pt modelId="{65AEF2F0-682E-4C17-9765-600CE9237D2A}" type="pres">
      <dgm:prSet presAssocID="{C779345A-BB49-4D2E-A1A0-2ACEA26AB438}" presName="sibTrans" presStyleCnt="0"/>
      <dgm:spPr/>
    </dgm:pt>
    <dgm:pt modelId="{427D71AC-4C35-4DF9-9525-6406E2DAD33B}" type="pres">
      <dgm:prSet presAssocID="{3C3A55F7-D3A9-4186-9934-7F723BC61671}" presName="node" presStyleLbl="node1" presStyleIdx="9" presStyleCnt="10">
        <dgm:presLayoutVars>
          <dgm:bulletEnabled val="1"/>
        </dgm:presLayoutVars>
      </dgm:prSet>
      <dgm:spPr/>
    </dgm:pt>
  </dgm:ptLst>
  <dgm:cxnLst>
    <dgm:cxn modelId="{00866916-8427-4D22-B222-BCF8442C95A3}" srcId="{F56731CC-C67B-4928-90C9-A1553FB09F87}" destId="{E2C0780F-4D0E-49FE-AC4B-73575BC88380}" srcOrd="3" destOrd="0" parTransId="{5A9FD652-4A3C-4B2E-90EA-CB7E1B46B3A1}" sibTransId="{6221782F-0494-46A7-8613-82F189A6F866}"/>
    <dgm:cxn modelId="{02847118-C12D-45CE-9F17-277E72097CDB}" srcId="{F56731CC-C67B-4928-90C9-A1553FB09F87}" destId="{D22C7CB3-D41A-4320-A930-353AA44BA94A}" srcOrd="2" destOrd="0" parTransId="{74121585-D7AA-473B-BD47-5945B49923F7}" sibTransId="{AB1964C6-7818-4154-94AF-36EE8B22BEED}"/>
    <dgm:cxn modelId="{BD64F33C-6A97-434F-AB2C-D7D5F8E226EB}" srcId="{F56731CC-C67B-4928-90C9-A1553FB09F87}" destId="{3C3A55F7-D3A9-4186-9934-7F723BC61671}" srcOrd="9" destOrd="0" parTransId="{D5D72CD8-79BD-4241-96B4-09DCFADBF85F}" sibTransId="{46847A23-B310-47AC-8D91-7ABC9721F3DF}"/>
    <dgm:cxn modelId="{9C98413F-AFA7-48FB-9DE2-1DD0D0E51BB7}" type="presOf" srcId="{64FD2BE4-573C-4A4F-8FF0-A5729E6B5A60}" destId="{80088406-B0DA-40E2-A89D-E7049AB96D03}" srcOrd="0" destOrd="0" presId="urn:microsoft.com/office/officeart/2005/8/layout/default"/>
    <dgm:cxn modelId="{5FF52A5F-2016-4EA7-964B-20E5C6156DED}" type="presOf" srcId="{81FF114E-9445-43CF-B491-0C213CE57FB5}" destId="{30778BEC-22C9-4DBA-9782-25F2D726A599}" srcOrd="0" destOrd="0" presId="urn:microsoft.com/office/officeart/2005/8/layout/default"/>
    <dgm:cxn modelId="{85EBE963-ABAC-4B3E-93D0-198835745BA1}" srcId="{F56731CC-C67B-4928-90C9-A1553FB09F87}" destId="{B779B5D7-E283-4D0D-880E-7286515CEA03}" srcOrd="4" destOrd="0" parTransId="{1D71FDD6-107A-4077-A5E2-2C67626A8064}" sibTransId="{FC0FE1EA-75E8-4F6E-AED3-102EBD29BFD9}"/>
    <dgm:cxn modelId="{12F6CC45-FFBB-45A6-9F0C-FFA3DB504DD4}" srcId="{F56731CC-C67B-4928-90C9-A1553FB09F87}" destId="{81FF114E-9445-43CF-B491-0C213CE57FB5}" srcOrd="0" destOrd="0" parTransId="{EDB60FD1-924D-4FFA-967F-CA78FB2FF808}" sibTransId="{ED15FCA0-136F-4E3C-8D6F-9ED087A4D983}"/>
    <dgm:cxn modelId="{A9E24747-FE99-484B-9708-DD15E41C41F0}" srcId="{F56731CC-C67B-4928-90C9-A1553FB09F87}" destId="{8FF73486-7A83-4D41-BF04-80B49AFF5ED3}" srcOrd="8" destOrd="0" parTransId="{3D6FFCD5-B50D-4A4C-AB59-46A6DF664AA1}" sibTransId="{C779345A-BB49-4D2E-A1A0-2ACEA26AB438}"/>
    <dgm:cxn modelId="{88AFFA4B-75A9-485E-9857-4691F7086AD5}" type="presOf" srcId="{69E020C3-4CD3-48D1-8182-D20A906AD35D}" destId="{54158ADA-78D7-4CD0-B3C7-9B32265457A2}" srcOrd="0" destOrd="0" presId="urn:microsoft.com/office/officeart/2005/8/layout/default"/>
    <dgm:cxn modelId="{F8CC2F75-1FCE-4B48-A6BD-600CA5B3BCC4}" srcId="{F56731CC-C67B-4928-90C9-A1553FB09F87}" destId="{69E020C3-4CD3-48D1-8182-D20A906AD35D}" srcOrd="1" destOrd="0" parTransId="{E37AE03B-7D71-4F95-AA86-9E08CA99FD73}" sibTransId="{A363F3AB-F822-4D70-9B4E-30D51818332F}"/>
    <dgm:cxn modelId="{BA1CDD77-DFFD-48C1-9C5E-AF8D5D8FE3B3}" type="presOf" srcId="{B779B5D7-E283-4D0D-880E-7286515CEA03}" destId="{4400B7DB-CEFF-4CDA-991A-423479CF25C2}" srcOrd="0" destOrd="0" presId="urn:microsoft.com/office/officeart/2005/8/layout/default"/>
    <dgm:cxn modelId="{6AA8AA58-1BC9-4A37-95A7-D6AA768FDF0C}" type="presOf" srcId="{8FF73486-7A83-4D41-BF04-80B49AFF5ED3}" destId="{3508EEFE-5B8B-40F9-9E7D-E19F2A62CC6A}" srcOrd="0" destOrd="0" presId="urn:microsoft.com/office/officeart/2005/8/layout/default"/>
    <dgm:cxn modelId="{8857AF58-E261-4B71-A937-CF65665FE642}" type="presOf" srcId="{F56731CC-C67B-4928-90C9-A1553FB09F87}" destId="{93559E3A-6E4E-4590-B4F6-E2EEB0C80D6E}" srcOrd="0" destOrd="0" presId="urn:microsoft.com/office/officeart/2005/8/layout/default"/>
    <dgm:cxn modelId="{C563F578-775C-43BE-B6E8-80E21F42DEE5}" type="presOf" srcId="{3C3A55F7-D3A9-4186-9934-7F723BC61671}" destId="{427D71AC-4C35-4DF9-9525-6406E2DAD33B}" srcOrd="0" destOrd="0" presId="urn:microsoft.com/office/officeart/2005/8/layout/default"/>
    <dgm:cxn modelId="{E20A138D-4642-4BA1-B268-C0CD28905B0F}" srcId="{F56731CC-C67B-4928-90C9-A1553FB09F87}" destId="{EA7472AA-DC82-47C4-AFBB-8ABE5FB6CBC8}" srcOrd="7" destOrd="0" parTransId="{11991250-8D9F-4047-89AF-FB416D49BC02}" sibTransId="{E6545E73-76A8-4F7D-9E56-CB72CE2AD325}"/>
    <dgm:cxn modelId="{719420AC-1918-4AFC-8A45-16B515CFD022}" type="presOf" srcId="{D22C7CB3-D41A-4320-A930-353AA44BA94A}" destId="{3BC192C0-7EF2-4445-92E9-F3B9ECF37557}" srcOrd="0" destOrd="0" presId="urn:microsoft.com/office/officeart/2005/8/layout/default"/>
    <dgm:cxn modelId="{2E6093AC-195C-4F9E-A4C5-0ED024CF748E}" type="presOf" srcId="{D01752D4-7900-4980-96C6-2B4E80E4439C}" destId="{AB4AA1E5-B9C9-45F0-A79F-74ABC0D1D32A}" srcOrd="0" destOrd="0" presId="urn:microsoft.com/office/officeart/2005/8/layout/default"/>
    <dgm:cxn modelId="{F08467B2-DC3D-46F3-998B-8172283FC789}" srcId="{F56731CC-C67B-4928-90C9-A1553FB09F87}" destId="{D01752D4-7900-4980-96C6-2B4E80E4439C}" srcOrd="5" destOrd="0" parTransId="{6C2B4FE1-B142-4539-97BB-F9006F054CF0}" sibTransId="{F4D78FF5-AD51-4743-869B-3051FF9FB8B1}"/>
    <dgm:cxn modelId="{220BE7B4-684D-44C5-AF5D-C98D78B20D8E}" type="presOf" srcId="{EA7472AA-DC82-47C4-AFBB-8ABE5FB6CBC8}" destId="{634DF91F-F495-4541-8E19-AA4F63FC6066}" srcOrd="0" destOrd="0" presId="urn:microsoft.com/office/officeart/2005/8/layout/default"/>
    <dgm:cxn modelId="{42F533BD-BBBC-4622-9C93-936CEFE773A4}" srcId="{F56731CC-C67B-4928-90C9-A1553FB09F87}" destId="{64FD2BE4-573C-4A4F-8FF0-A5729E6B5A60}" srcOrd="6" destOrd="0" parTransId="{04DB29A7-8ABC-4C0C-A6B2-097280ABD619}" sibTransId="{D00DBD30-F5BE-41AE-A751-1DBFEBAA3ACF}"/>
    <dgm:cxn modelId="{7C2709C2-C889-46D6-AA29-CA5F2F2AD9AB}" type="presOf" srcId="{E2C0780F-4D0E-49FE-AC4B-73575BC88380}" destId="{DE3ED8C9-A436-4504-810D-222B0F5EBB71}" srcOrd="0" destOrd="0" presId="urn:microsoft.com/office/officeart/2005/8/layout/default"/>
    <dgm:cxn modelId="{318BC1EA-59A4-4753-8627-16DB67686094}" type="presParOf" srcId="{93559E3A-6E4E-4590-B4F6-E2EEB0C80D6E}" destId="{30778BEC-22C9-4DBA-9782-25F2D726A599}" srcOrd="0" destOrd="0" presId="urn:microsoft.com/office/officeart/2005/8/layout/default"/>
    <dgm:cxn modelId="{442965F6-7EE3-4DDB-9CFD-204EBDAAB0B9}" type="presParOf" srcId="{93559E3A-6E4E-4590-B4F6-E2EEB0C80D6E}" destId="{933010AA-CC0F-41D3-9FE2-FE3E3D95D1B9}" srcOrd="1" destOrd="0" presId="urn:microsoft.com/office/officeart/2005/8/layout/default"/>
    <dgm:cxn modelId="{CF046598-3249-441C-8A53-4468982E30B8}" type="presParOf" srcId="{93559E3A-6E4E-4590-B4F6-E2EEB0C80D6E}" destId="{54158ADA-78D7-4CD0-B3C7-9B32265457A2}" srcOrd="2" destOrd="0" presId="urn:microsoft.com/office/officeart/2005/8/layout/default"/>
    <dgm:cxn modelId="{021AC7A3-6F71-4E36-A600-00F0FEFD33D1}" type="presParOf" srcId="{93559E3A-6E4E-4590-B4F6-E2EEB0C80D6E}" destId="{62C9684B-2362-4FBB-B90E-DDB48B160CA4}" srcOrd="3" destOrd="0" presId="urn:microsoft.com/office/officeart/2005/8/layout/default"/>
    <dgm:cxn modelId="{49A618E8-0B30-455D-BD7B-AA4A05969010}" type="presParOf" srcId="{93559E3A-6E4E-4590-B4F6-E2EEB0C80D6E}" destId="{3BC192C0-7EF2-4445-92E9-F3B9ECF37557}" srcOrd="4" destOrd="0" presId="urn:microsoft.com/office/officeart/2005/8/layout/default"/>
    <dgm:cxn modelId="{4BB7987A-3589-4192-81F2-B273BE804AF5}" type="presParOf" srcId="{93559E3A-6E4E-4590-B4F6-E2EEB0C80D6E}" destId="{BBCE3EFA-A47B-4B11-BE7D-0AB20F15C1E7}" srcOrd="5" destOrd="0" presId="urn:microsoft.com/office/officeart/2005/8/layout/default"/>
    <dgm:cxn modelId="{38AD21CA-A0AC-4E87-B125-D617B376DA9E}" type="presParOf" srcId="{93559E3A-6E4E-4590-B4F6-E2EEB0C80D6E}" destId="{DE3ED8C9-A436-4504-810D-222B0F5EBB71}" srcOrd="6" destOrd="0" presId="urn:microsoft.com/office/officeart/2005/8/layout/default"/>
    <dgm:cxn modelId="{F6D71D15-24BB-4B9E-8335-8C6119081709}" type="presParOf" srcId="{93559E3A-6E4E-4590-B4F6-E2EEB0C80D6E}" destId="{6B4A55CE-2E71-4BBE-AA56-E3AD251EFA3A}" srcOrd="7" destOrd="0" presId="urn:microsoft.com/office/officeart/2005/8/layout/default"/>
    <dgm:cxn modelId="{EF97FA6B-970F-431F-866E-1FBB579413F1}" type="presParOf" srcId="{93559E3A-6E4E-4590-B4F6-E2EEB0C80D6E}" destId="{4400B7DB-CEFF-4CDA-991A-423479CF25C2}" srcOrd="8" destOrd="0" presId="urn:microsoft.com/office/officeart/2005/8/layout/default"/>
    <dgm:cxn modelId="{F8B35212-EA99-4B23-BD47-7B690154A655}" type="presParOf" srcId="{93559E3A-6E4E-4590-B4F6-E2EEB0C80D6E}" destId="{9353453E-079E-4741-BAF8-0CE8CC753D44}" srcOrd="9" destOrd="0" presId="urn:microsoft.com/office/officeart/2005/8/layout/default"/>
    <dgm:cxn modelId="{260E52F6-26C2-4031-A541-281ACBA9CEBC}" type="presParOf" srcId="{93559E3A-6E4E-4590-B4F6-E2EEB0C80D6E}" destId="{AB4AA1E5-B9C9-45F0-A79F-74ABC0D1D32A}" srcOrd="10" destOrd="0" presId="urn:microsoft.com/office/officeart/2005/8/layout/default"/>
    <dgm:cxn modelId="{661B9833-B93C-44F9-A97B-30069FDFC838}" type="presParOf" srcId="{93559E3A-6E4E-4590-B4F6-E2EEB0C80D6E}" destId="{5CFA2404-0B7C-4EA7-B7C7-3D87EDB65015}" srcOrd="11" destOrd="0" presId="urn:microsoft.com/office/officeart/2005/8/layout/default"/>
    <dgm:cxn modelId="{B1E6B7BD-D1B6-498A-9FD7-972A43CB019F}" type="presParOf" srcId="{93559E3A-6E4E-4590-B4F6-E2EEB0C80D6E}" destId="{80088406-B0DA-40E2-A89D-E7049AB96D03}" srcOrd="12" destOrd="0" presId="urn:microsoft.com/office/officeart/2005/8/layout/default"/>
    <dgm:cxn modelId="{36CDC997-78C5-4AA4-99CB-229CA49A2582}" type="presParOf" srcId="{93559E3A-6E4E-4590-B4F6-E2EEB0C80D6E}" destId="{1F0060AA-D3BE-4B60-A2E4-EC2C38DA6142}" srcOrd="13" destOrd="0" presId="urn:microsoft.com/office/officeart/2005/8/layout/default"/>
    <dgm:cxn modelId="{C7CD73AD-A70C-438B-9BBC-38F299BF05CA}" type="presParOf" srcId="{93559E3A-6E4E-4590-B4F6-E2EEB0C80D6E}" destId="{634DF91F-F495-4541-8E19-AA4F63FC6066}" srcOrd="14" destOrd="0" presId="urn:microsoft.com/office/officeart/2005/8/layout/default"/>
    <dgm:cxn modelId="{CED0F60D-51AC-48E5-92D4-A18CAEF6F8F1}" type="presParOf" srcId="{93559E3A-6E4E-4590-B4F6-E2EEB0C80D6E}" destId="{F8683143-FBFE-4785-BC51-7846049770B4}" srcOrd="15" destOrd="0" presId="urn:microsoft.com/office/officeart/2005/8/layout/default"/>
    <dgm:cxn modelId="{63527652-EBE0-4062-9FF9-0F852566C9E6}" type="presParOf" srcId="{93559E3A-6E4E-4590-B4F6-E2EEB0C80D6E}" destId="{3508EEFE-5B8B-40F9-9E7D-E19F2A62CC6A}" srcOrd="16" destOrd="0" presId="urn:microsoft.com/office/officeart/2005/8/layout/default"/>
    <dgm:cxn modelId="{ED3988F5-6A9E-4375-923A-6AD03B0F7AEF}" type="presParOf" srcId="{93559E3A-6E4E-4590-B4F6-E2EEB0C80D6E}" destId="{65AEF2F0-682E-4C17-9765-600CE9237D2A}" srcOrd="17" destOrd="0" presId="urn:microsoft.com/office/officeart/2005/8/layout/default"/>
    <dgm:cxn modelId="{C2C3F2A3-7605-460F-A8EE-15D1A0313CB0}" type="presParOf" srcId="{93559E3A-6E4E-4590-B4F6-E2EEB0C80D6E}" destId="{427D71AC-4C35-4DF9-9525-6406E2DAD33B}" srcOrd="1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8BEC-22C9-4DBA-9782-25F2D726A599}">
      <dsp:nvSpPr>
        <dsp:cNvPr id="0" name=""/>
        <dsp:cNvSpPr/>
      </dsp:nvSpPr>
      <dsp:spPr>
        <a:xfrm>
          <a:off x="3976" y="370384"/>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a:rPr>
            <a:t>Maîtriser les savoirs disciplinaires en lien avec les contenus à enseigner</a:t>
          </a:r>
        </a:p>
      </dsp:txBody>
      <dsp:txXfrm>
        <a:off x="3976" y="370384"/>
        <a:ext cx="2152916" cy="1291750"/>
      </dsp:txXfrm>
    </dsp:sp>
    <dsp:sp modelId="{54158ADA-78D7-4CD0-B3C7-9B32265457A2}">
      <dsp:nvSpPr>
        <dsp:cNvPr id="0" name=""/>
        <dsp:cNvSpPr/>
      </dsp:nvSpPr>
      <dsp:spPr>
        <a:xfrm>
          <a:off x="2372184" y="370384"/>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Concevoir un enseignement au service des apprentissages</a:t>
          </a:r>
          <a:endParaRPr lang="fr-FR" sz="1600" b="0" kern="1200">
            <a:latin typeface="+mj-lt"/>
          </a:endParaRPr>
        </a:p>
      </dsp:txBody>
      <dsp:txXfrm>
        <a:off x="2372184" y="370384"/>
        <a:ext cx="2152916" cy="1291750"/>
      </dsp:txXfrm>
    </dsp:sp>
    <dsp:sp modelId="{3BC192C0-7EF2-4445-92E9-F3B9ECF37557}">
      <dsp:nvSpPr>
        <dsp:cNvPr id="0" name=""/>
        <dsp:cNvSpPr/>
      </dsp:nvSpPr>
      <dsp:spPr>
        <a:xfrm>
          <a:off x="4740393" y="370384"/>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Mettre en œuvre et animer des situations d’enseignement et d’apprentissage</a:t>
          </a:r>
          <a:endParaRPr lang="fr-FR" sz="1600" b="0" kern="1200">
            <a:latin typeface="+mj-lt"/>
          </a:endParaRPr>
        </a:p>
      </dsp:txBody>
      <dsp:txXfrm>
        <a:off x="4740393" y="370384"/>
        <a:ext cx="2152916" cy="1291750"/>
      </dsp:txXfrm>
    </dsp:sp>
    <dsp:sp modelId="{DE3ED8C9-A436-4504-810D-222B0F5EBB71}">
      <dsp:nvSpPr>
        <dsp:cNvPr id="0" name=""/>
        <dsp:cNvSpPr/>
      </dsp:nvSpPr>
      <dsp:spPr>
        <a:xfrm>
          <a:off x="7108601" y="370384"/>
          <a:ext cx="2152916" cy="1291750"/>
        </a:xfrm>
        <a:prstGeom prst="rect">
          <a:avLst/>
        </a:prstGeom>
        <a:solidFill>
          <a:schemeClr val="accent2">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solidFill>
                <a:schemeClr val="tx1"/>
              </a:solidFill>
              <a:latin typeface="+mj-lt"/>
              <a:cs typeface="Arial" panose="020B0604020202020204" pitchFamily="34" charset="0"/>
            </a:rPr>
            <a:t> Enseigner dans le cadre de la polyvalence</a:t>
          </a:r>
          <a:endParaRPr lang="fr-FR" sz="1600" b="0" kern="1200">
            <a:solidFill>
              <a:schemeClr val="tx1"/>
            </a:solidFill>
            <a:latin typeface="+mj-lt"/>
          </a:endParaRPr>
        </a:p>
      </dsp:txBody>
      <dsp:txXfrm>
        <a:off x="7108601" y="370384"/>
        <a:ext cx="2152916" cy="1291750"/>
      </dsp:txXfrm>
    </dsp:sp>
    <dsp:sp modelId="{4400B7DB-CEFF-4CDA-991A-423479CF25C2}">
      <dsp:nvSpPr>
        <dsp:cNvPr id="0" name=""/>
        <dsp:cNvSpPr/>
      </dsp:nvSpPr>
      <dsp:spPr>
        <a:xfrm>
          <a:off x="9476809" y="370384"/>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fr-FR" sz="1600" b="0" kern="1200">
              <a:latin typeface="+mj-lt"/>
              <a:cs typeface="Arial" panose="020B0604020202020204" pitchFamily="34" charset="0"/>
            </a:rPr>
            <a:t>Adapter son action à la diversité des contextes scolaires</a:t>
          </a:r>
        </a:p>
      </dsp:txBody>
      <dsp:txXfrm>
        <a:off x="9476809" y="370384"/>
        <a:ext cx="2152916" cy="1291750"/>
      </dsp:txXfrm>
    </dsp:sp>
    <dsp:sp modelId="{AB4AA1E5-B9C9-45F0-A79F-74ABC0D1D32A}">
      <dsp:nvSpPr>
        <dsp:cNvPr id="0" name=""/>
        <dsp:cNvSpPr/>
      </dsp:nvSpPr>
      <dsp:spPr>
        <a:xfrm>
          <a:off x="3976" y="1877425"/>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Prendre en compte la diversité des élèves</a:t>
          </a:r>
          <a:endParaRPr lang="fr-FR" sz="1600" b="0" kern="1200">
            <a:latin typeface="+mj-lt"/>
          </a:endParaRPr>
        </a:p>
      </dsp:txBody>
      <dsp:txXfrm>
        <a:off x="3976" y="1877425"/>
        <a:ext cx="2152916" cy="1291750"/>
      </dsp:txXfrm>
    </dsp:sp>
    <dsp:sp modelId="{80088406-B0DA-40E2-A89D-E7049AB96D03}">
      <dsp:nvSpPr>
        <dsp:cNvPr id="0" name=""/>
        <dsp:cNvSpPr/>
      </dsp:nvSpPr>
      <dsp:spPr>
        <a:xfrm>
          <a:off x="2372184" y="1877425"/>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Adopter une posture éthique et responsable dans son exercice professionnel</a:t>
          </a:r>
        </a:p>
      </dsp:txBody>
      <dsp:txXfrm>
        <a:off x="2372184" y="1877425"/>
        <a:ext cx="2152916" cy="1291750"/>
      </dsp:txXfrm>
    </dsp:sp>
    <dsp:sp modelId="{634DF91F-F495-4541-8E19-AA4F63FC6066}">
      <dsp:nvSpPr>
        <dsp:cNvPr id="0" name=""/>
        <dsp:cNvSpPr/>
      </dsp:nvSpPr>
      <dsp:spPr>
        <a:xfrm>
          <a:off x="4740393" y="1877425"/>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Inscrire son action au bénéfice de la communauté éducative et du service public d’éducation</a:t>
          </a:r>
          <a:endParaRPr lang="fr-FR" sz="1600" b="0" kern="1200">
            <a:latin typeface="+mj-lt"/>
          </a:endParaRPr>
        </a:p>
      </dsp:txBody>
      <dsp:txXfrm>
        <a:off x="4740393" y="1877425"/>
        <a:ext cx="2152916" cy="1291750"/>
      </dsp:txXfrm>
    </dsp:sp>
    <dsp:sp modelId="{3508EEFE-5B8B-40F9-9E7D-E19F2A62CC6A}">
      <dsp:nvSpPr>
        <dsp:cNvPr id="0" name=""/>
        <dsp:cNvSpPr/>
      </dsp:nvSpPr>
      <dsp:spPr>
        <a:xfrm>
          <a:off x="7108601" y="1877425"/>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S’inscrire dans une démarche de recherche pour développer ses compétences professionnelles</a:t>
          </a:r>
          <a:endParaRPr lang="fr-FR" sz="1600" b="0" kern="1200">
            <a:latin typeface="+mj-lt"/>
          </a:endParaRPr>
        </a:p>
      </dsp:txBody>
      <dsp:txXfrm>
        <a:off x="7108601" y="1877425"/>
        <a:ext cx="2152916" cy="1291750"/>
      </dsp:txXfrm>
    </dsp:sp>
    <dsp:sp modelId="{427D71AC-4C35-4DF9-9525-6406E2DAD33B}">
      <dsp:nvSpPr>
        <dsp:cNvPr id="0" name=""/>
        <dsp:cNvSpPr/>
      </dsp:nvSpPr>
      <dsp:spPr>
        <a:xfrm>
          <a:off x="9476809" y="1877425"/>
          <a:ext cx="2152916" cy="1291750"/>
        </a:xfrm>
        <a:prstGeom prst="rect">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FontTx/>
            <a:buNone/>
          </a:pPr>
          <a:r>
            <a:rPr lang="fr-FR" sz="1600" b="0" kern="1200">
              <a:latin typeface="+mj-lt"/>
              <a:cs typeface="Arial" panose="020B0604020202020204" pitchFamily="34" charset="0"/>
            </a:rPr>
            <a:t>S’engager au sein d’un collectif pour améliorer sa pratique professionnelle</a:t>
          </a:r>
          <a:endParaRPr lang="fr-FR" sz="1600" b="0" kern="1200">
            <a:latin typeface="+mj-lt"/>
          </a:endParaRPr>
        </a:p>
      </dsp:txBody>
      <dsp:txXfrm>
        <a:off x="9476809" y="1877425"/>
        <a:ext cx="2152916" cy="12917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6B9B16-33DB-4E5D-BF63-84B9E2E85AE1}" type="datetimeFigureOut">
              <a:rPr lang="fr-FR" smtClean="0"/>
              <a:t>19/02/2026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4EA5B-80E6-4AAF-B234-874D2FFC1AA4}" type="slidenum">
              <a:rPr lang="fr-FR" smtClean="0"/>
              <a:t>‹N°›</a:t>
            </a:fld>
            <a:endParaRPr lang="fr-FR"/>
          </a:p>
        </p:txBody>
      </p:sp>
    </p:spTree>
    <p:extLst>
      <p:ext uri="{BB962C8B-B14F-4D97-AF65-F5344CB8AC3E}">
        <p14:creationId xmlns:p14="http://schemas.microsoft.com/office/powerpoint/2010/main" val="3799791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a:t>
            </a:fld>
            <a:endParaRPr lang="fr-FR"/>
          </a:p>
        </p:txBody>
      </p:sp>
    </p:spTree>
    <p:extLst>
      <p:ext uri="{BB962C8B-B14F-4D97-AF65-F5344CB8AC3E}">
        <p14:creationId xmlns:p14="http://schemas.microsoft.com/office/powerpoint/2010/main" val="4018119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Explication UE1 et UE2</a:t>
            </a: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10</a:t>
            </a:fld>
            <a:endParaRPr lang="fr-FR"/>
          </a:p>
        </p:txBody>
      </p:sp>
    </p:spTree>
    <p:extLst>
      <p:ext uri="{BB962C8B-B14F-4D97-AF65-F5344CB8AC3E}">
        <p14:creationId xmlns:p14="http://schemas.microsoft.com/office/powerpoint/2010/main" val="2008940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11</a:t>
            </a:fld>
            <a:endParaRPr lang="fr-FR"/>
          </a:p>
        </p:txBody>
      </p:sp>
    </p:spTree>
    <p:extLst>
      <p:ext uri="{BB962C8B-B14F-4D97-AF65-F5344CB8AC3E}">
        <p14:creationId xmlns:p14="http://schemas.microsoft.com/office/powerpoint/2010/main" val="3482243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12</a:t>
            </a:fld>
            <a:endParaRPr lang="fr-FR"/>
          </a:p>
        </p:txBody>
      </p:sp>
    </p:spTree>
    <p:extLst>
      <p:ext uri="{BB962C8B-B14F-4D97-AF65-F5344CB8AC3E}">
        <p14:creationId xmlns:p14="http://schemas.microsoft.com/office/powerpoint/2010/main" val="4207207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Expliciter UE1 et UE2 / déclinaison par parcours : vigilance sur le nombre d’EC par rapport à l’évaluation </a:t>
            </a:r>
          </a:p>
          <a:p>
            <a:endParaRPr lang="fr-FR"/>
          </a:p>
          <a:p>
            <a:r>
              <a:rPr lang="fr-FR"/>
              <a:t>Structuration des UE3 et UE4 / parties mutualisées et spécifiques</a:t>
            </a: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13</a:t>
            </a:fld>
            <a:endParaRPr lang="fr-FR"/>
          </a:p>
        </p:txBody>
      </p:sp>
    </p:spTree>
    <p:extLst>
      <p:ext uri="{BB962C8B-B14F-4D97-AF65-F5344CB8AC3E}">
        <p14:creationId xmlns:p14="http://schemas.microsoft.com/office/powerpoint/2010/main" val="2066618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14</a:t>
            </a:fld>
            <a:endParaRPr lang="fr-FR"/>
          </a:p>
        </p:txBody>
      </p:sp>
    </p:spTree>
    <p:extLst>
      <p:ext uri="{BB962C8B-B14F-4D97-AF65-F5344CB8AC3E}">
        <p14:creationId xmlns:p14="http://schemas.microsoft.com/office/powerpoint/2010/main" val="1359937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15</a:t>
            </a:fld>
            <a:endParaRPr lang="fr-FR"/>
          </a:p>
        </p:txBody>
      </p:sp>
    </p:spTree>
    <p:extLst>
      <p:ext uri="{BB962C8B-B14F-4D97-AF65-F5344CB8AC3E}">
        <p14:creationId xmlns:p14="http://schemas.microsoft.com/office/powerpoint/2010/main" val="41392326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16</a:t>
            </a:fld>
            <a:endParaRPr lang="fr-FR"/>
          </a:p>
        </p:txBody>
      </p:sp>
    </p:spTree>
    <p:extLst>
      <p:ext uri="{BB962C8B-B14F-4D97-AF65-F5344CB8AC3E}">
        <p14:creationId xmlns:p14="http://schemas.microsoft.com/office/powerpoint/2010/main" val="5489028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17</a:t>
            </a:fld>
            <a:endParaRPr lang="fr-FR"/>
          </a:p>
        </p:txBody>
      </p:sp>
    </p:spTree>
    <p:extLst>
      <p:ext uri="{BB962C8B-B14F-4D97-AF65-F5344CB8AC3E}">
        <p14:creationId xmlns:p14="http://schemas.microsoft.com/office/powerpoint/2010/main" val="36605488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Rappel de la démarche de travail / proposition d’alternance</a:t>
            </a:r>
          </a:p>
          <a:p>
            <a:r>
              <a:rPr lang="fr-FR"/>
              <a:t>Informer que la faisabilité est à l'étude + faire remarquer effort des DSDEN pour trouver des solutions à une alternance pensée pour la formation </a:t>
            </a: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18</a:t>
            </a:fld>
            <a:endParaRPr lang="fr-FR"/>
          </a:p>
        </p:txBody>
      </p:sp>
    </p:spTree>
    <p:extLst>
      <p:ext uri="{BB962C8B-B14F-4D97-AF65-F5344CB8AC3E}">
        <p14:creationId xmlns:p14="http://schemas.microsoft.com/office/powerpoint/2010/main" val="926772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19</a:t>
            </a:fld>
            <a:endParaRPr lang="fr-FR"/>
          </a:p>
        </p:txBody>
      </p:sp>
    </p:spTree>
    <p:extLst>
      <p:ext uri="{BB962C8B-B14F-4D97-AF65-F5344CB8AC3E}">
        <p14:creationId xmlns:p14="http://schemas.microsoft.com/office/powerpoint/2010/main" val="312468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2</a:t>
            </a:fld>
            <a:endParaRPr lang="fr-FR"/>
          </a:p>
        </p:txBody>
      </p:sp>
    </p:spTree>
    <p:extLst>
      <p:ext uri="{BB962C8B-B14F-4D97-AF65-F5344CB8AC3E}">
        <p14:creationId xmlns:p14="http://schemas.microsoft.com/office/powerpoint/2010/main" val="6855184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20</a:t>
            </a:fld>
            <a:endParaRPr lang="fr-FR"/>
          </a:p>
        </p:txBody>
      </p:sp>
    </p:spTree>
    <p:extLst>
      <p:ext uri="{BB962C8B-B14F-4D97-AF65-F5344CB8AC3E}">
        <p14:creationId xmlns:p14="http://schemas.microsoft.com/office/powerpoint/2010/main" val="23214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21</a:t>
            </a:fld>
            <a:endParaRPr lang="fr-FR"/>
          </a:p>
        </p:txBody>
      </p:sp>
    </p:spTree>
    <p:extLst>
      <p:ext uri="{BB962C8B-B14F-4D97-AF65-F5344CB8AC3E}">
        <p14:creationId xmlns:p14="http://schemas.microsoft.com/office/powerpoint/2010/main" val="2529210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22</a:t>
            </a:fld>
            <a:endParaRPr lang="fr-FR"/>
          </a:p>
        </p:txBody>
      </p:sp>
    </p:spTree>
    <p:extLst>
      <p:ext uri="{BB962C8B-B14F-4D97-AF65-F5344CB8AC3E}">
        <p14:creationId xmlns:p14="http://schemas.microsoft.com/office/powerpoint/2010/main" val="1934952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23</a:t>
            </a:fld>
            <a:endParaRPr lang="fr-FR"/>
          </a:p>
        </p:txBody>
      </p:sp>
    </p:spTree>
    <p:extLst>
      <p:ext uri="{BB962C8B-B14F-4D97-AF65-F5344CB8AC3E}">
        <p14:creationId xmlns:p14="http://schemas.microsoft.com/office/powerpoint/2010/main" val="6637403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24</a:t>
            </a:fld>
            <a:endParaRPr lang="fr-FR"/>
          </a:p>
        </p:txBody>
      </p:sp>
    </p:spTree>
    <p:extLst>
      <p:ext uri="{BB962C8B-B14F-4D97-AF65-F5344CB8AC3E}">
        <p14:creationId xmlns:p14="http://schemas.microsoft.com/office/powerpoint/2010/main" val="2925410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25</a:t>
            </a:fld>
            <a:endParaRPr lang="fr-FR"/>
          </a:p>
        </p:txBody>
      </p:sp>
    </p:spTree>
    <p:extLst>
      <p:ext uri="{BB962C8B-B14F-4D97-AF65-F5344CB8AC3E}">
        <p14:creationId xmlns:p14="http://schemas.microsoft.com/office/powerpoint/2010/main" val="39870678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26</a:t>
            </a:fld>
            <a:endParaRPr lang="fr-FR"/>
          </a:p>
        </p:txBody>
      </p:sp>
    </p:spTree>
    <p:extLst>
      <p:ext uri="{BB962C8B-B14F-4D97-AF65-F5344CB8AC3E}">
        <p14:creationId xmlns:p14="http://schemas.microsoft.com/office/powerpoint/2010/main" val="16695542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12B77-FE43-3EAB-8E06-8738E37D91E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CECA1FB-D7BA-B0C6-1FA8-33EAB2AA1A9D}"/>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463B4557-763B-0B82-BFC6-47D85FB5CB73}"/>
              </a:ext>
            </a:extLst>
          </p:cNvPr>
          <p:cNvSpPr>
            <a:spLocks noGrp="1"/>
          </p:cNvSpPr>
          <p:nvPr>
            <p:ph type="body" idx="1"/>
          </p:nvPr>
        </p:nvSpPr>
        <p:spPr/>
        <p:txBody>
          <a:bodyPr/>
          <a:lstStyle/>
          <a:p>
            <a:r>
              <a:rPr lang="fr-FR"/>
              <a:t>La recherche et le lien formation-recherche irrigue toute la convention pour la partie INSPE/université</a:t>
            </a:r>
          </a:p>
        </p:txBody>
      </p:sp>
      <p:sp>
        <p:nvSpPr>
          <p:cNvPr id="4" name="Espace réservé du numéro de diapositive 3">
            <a:extLst>
              <a:ext uri="{FF2B5EF4-FFF2-40B4-BE49-F238E27FC236}">
                <a16:creationId xmlns:a16="http://schemas.microsoft.com/office/drawing/2014/main" id="{5303530A-47C6-4F16-FA30-F485DC299543}"/>
              </a:ext>
            </a:extLst>
          </p:cNvPr>
          <p:cNvSpPr>
            <a:spLocks noGrp="1"/>
          </p:cNvSpPr>
          <p:nvPr>
            <p:ph type="sldNum" sz="quarter" idx="5"/>
          </p:nvPr>
        </p:nvSpPr>
        <p:spPr/>
        <p:txBody>
          <a:bodyPr/>
          <a:lstStyle/>
          <a:p>
            <a:fld id="{A024EA5B-80E6-4AAF-B234-874D2FFC1AA4}" type="slidenum">
              <a:rPr lang="fr-FR" smtClean="0"/>
              <a:t>27</a:t>
            </a:fld>
            <a:endParaRPr lang="fr-FR"/>
          </a:p>
        </p:txBody>
      </p:sp>
    </p:spTree>
    <p:extLst>
      <p:ext uri="{BB962C8B-B14F-4D97-AF65-F5344CB8AC3E}">
        <p14:creationId xmlns:p14="http://schemas.microsoft.com/office/powerpoint/2010/main" val="2484150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1F07A-AFF6-47E7-A634-29E2E600C32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91A6576-7855-E9F5-7E58-C03D5115806E}"/>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15D28C4B-D72F-4806-0E04-6FF14E246069}"/>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5B7F543-0E92-FD80-32DC-3FDF81FB4B1E}"/>
              </a:ext>
            </a:extLst>
          </p:cNvPr>
          <p:cNvSpPr>
            <a:spLocks noGrp="1"/>
          </p:cNvSpPr>
          <p:nvPr>
            <p:ph type="sldNum" sz="quarter" idx="5"/>
          </p:nvPr>
        </p:nvSpPr>
        <p:spPr/>
        <p:txBody>
          <a:bodyPr/>
          <a:lstStyle/>
          <a:p>
            <a:fld id="{A024EA5B-80E6-4AAF-B234-874D2FFC1AA4}" type="slidenum">
              <a:rPr lang="fr-FR" smtClean="0"/>
              <a:t>28</a:t>
            </a:fld>
            <a:endParaRPr lang="fr-FR"/>
          </a:p>
        </p:txBody>
      </p:sp>
    </p:spTree>
    <p:extLst>
      <p:ext uri="{BB962C8B-B14F-4D97-AF65-F5344CB8AC3E}">
        <p14:creationId xmlns:p14="http://schemas.microsoft.com/office/powerpoint/2010/main" val="42584609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EBFF1-A9FA-ADB0-A5B7-096C3AB85B8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D6648FC-EB5F-F9D7-B0E1-89D1EA0BD43D}"/>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D551BAA9-DBBF-0500-5896-3812BE3475D0}"/>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C6D2785C-590C-89F3-18EF-9ECAD1FDA135}"/>
              </a:ext>
            </a:extLst>
          </p:cNvPr>
          <p:cNvSpPr>
            <a:spLocks noGrp="1"/>
          </p:cNvSpPr>
          <p:nvPr>
            <p:ph type="sldNum" sz="quarter" idx="5"/>
          </p:nvPr>
        </p:nvSpPr>
        <p:spPr/>
        <p:txBody>
          <a:bodyPr/>
          <a:lstStyle/>
          <a:p>
            <a:fld id="{A024EA5B-80E6-4AAF-B234-874D2FFC1AA4}" type="slidenum">
              <a:rPr lang="fr-FR" smtClean="0"/>
              <a:t>29</a:t>
            </a:fld>
            <a:endParaRPr lang="fr-FR"/>
          </a:p>
        </p:txBody>
      </p:sp>
    </p:spTree>
    <p:extLst>
      <p:ext uri="{BB962C8B-B14F-4D97-AF65-F5344CB8AC3E}">
        <p14:creationId xmlns:p14="http://schemas.microsoft.com/office/powerpoint/2010/main" val="1155321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3</a:t>
            </a:fld>
            <a:endParaRPr lang="fr-FR"/>
          </a:p>
        </p:txBody>
      </p:sp>
    </p:spTree>
    <p:extLst>
      <p:ext uri="{BB962C8B-B14F-4D97-AF65-F5344CB8AC3E}">
        <p14:creationId xmlns:p14="http://schemas.microsoft.com/office/powerpoint/2010/main" val="41775916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C03D4-0060-297C-BCAF-7B249186F3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18998C4-493A-8972-EF9F-92357754FBAE}"/>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CA30F01F-267B-6D63-0983-0659366514E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42F715E-57B2-7DDF-FE49-00B59F7D46CE}"/>
              </a:ext>
            </a:extLst>
          </p:cNvPr>
          <p:cNvSpPr>
            <a:spLocks noGrp="1"/>
          </p:cNvSpPr>
          <p:nvPr>
            <p:ph type="sldNum" sz="quarter" idx="5"/>
          </p:nvPr>
        </p:nvSpPr>
        <p:spPr/>
        <p:txBody>
          <a:bodyPr/>
          <a:lstStyle/>
          <a:p>
            <a:fld id="{A024EA5B-80E6-4AAF-B234-874D2FFC1AA4}" type="slidenum">
              <a:rPr lang="fr-FR" smtClean="0"/>
              <a:t>30</a:t>
            </a:fld>
            <a:endParaRPr lang="fr-FR"/>
          </a:p>
        </p:txBody>
      </p:sp>
    </p:spTree>
    <p:extLst>
      <p:ext uri="{BB962C8B-B14F-4D97-AF65-F5344CB8AC3E}">
        <p14:creationId xmlns:p14="http://schemas.microsoft.com/office/powerpoint/2010/main" val="6365341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D090-A04A-5170-6FD6-C423E010A07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B71054E-8901-11D7-40C9-EE77AC8A03FA}"/>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DF39AC95-77A9-C62D-59FA-33E7F102CA8C}"/>
              </a:ext>
            </a:extLst>
          </p:cNvPr>
          <p:cNvSpPr>
            <a:spLocks noGrp="1"/>
          </p:cNvSpPr>
          <p:nvPr>
            <p:ph type="body" idx="1"/>
          </p:nvPr>
        </p:nvSpPr>
        <p:spPr/>
        <p:txBody>
          <a:bodyPr/>
          <a:lstStyle/>
          <a:p>
            <a:r>
              <a:rPr lang="fr-FR"/>
              <a:t>Dans la logique de la co-construction de la formation, </a:t>
            </a:r>
          </a:p>
          <a:p>
            <a:endParaRPr lang="fr-FR"/>
          </a:p>
          <a:p>
            <a:r>
              <a:rPr lang="fr-FR"/>
              <a:t>Repréciser les modalités de sollicitation des universitaires par l’académie.</a:t>
            </a:r>
          </a:p>
          <a:p>
            <a:endParaRPr lang="fr-FR"/>
          </a:p>
        </p:txBody>
      </p:sp>
      <p:sp>
        <p:nvSpPr>
          <p:cNvPr id="4" name="Espace réservé du numéro de diapositive 3">
            <a:extLst>
              <a:ext uri="{FF2B5EF4-FFF2-40B4-BE49-F238E27FC236}">
                <a16:creationId xmlns:a16="http://schemas.microsoft.com/office/drawing/2014/main" id="{36F0EDDA-7821-AB30-D4BC-7E934940066F}"/>
              </a:ext>
            </a:extLst>
          </p:cNvPr>
          <p:cNvSpPr>
            <a:spLocks noGrp="1"/>
          </p:cNvSpPr>
          <p:nvPr>
            <p:ph type="sldNum" sz="quarter" idx="5"/>
          </p:nvPr>
        </p:nvSpPr>
        <p:spPr/>
        <p:txBody>
          <a:bodyPr/>
          <a:lstStyle/>
          <a:p>
            <a:fld id="{A024EA5B-80E6-4AAF-B234-874D2FFC1AA4}" type="slidenum">
              <a:rPr lang="fr-FR" smtClean="0"/>
              <a:t>31</a:t>
            </a:fld>
            <a:endParaRPr lang="fr-FR"/>
          </a:p>
        </p:txBody>
      </p:sp>
    </p:spTree>
    <p:extLst>
      <p:ext uri="{BB962C8B-B14F-4D97-AF65-F5344CB8AC3E}">
        <p14:creationId xmlns:p14="http://schemas.microsoft.com/office/powerpoint/2010/main" val="41532257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32</a:t>
            </a:fld>
            <a:endParaRPr lang="fr-FR"/>
          </a:p>
        </p:txBody>
      </p:sp>
    </p:spTree>
    <p:extLst>
      <p:ext uri="{BB962C8B-B14F-4D97-AF65-F5344CB8AC3E}">
        <p14:creationId xmlns:p14="http://schemas.microsoft.com/office/powerpoint/2010/main" val="17180636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33</a:t>
            </a:fld>
            <a:endParaRPr lang="fr-FR"/>
          </a:p>
        </p:txBody>
      </p:sp>
    </p:spTree>
    <p:extLst>
      <p:ext uri="{BB962C8B-B14F-4D97-AF65-F5344CB8AC3E}">
        <p14:creationId xmlns:p14="http://schemas.microsoft.com/office/powerpoint/2010/main" val="4758209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52BD1-476C-A763-7F8D-198BEA3A00C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82A203B-DAF3-EC29-0F3A-EF977166E68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7674F01-A98A-991B-582C-25E370E3689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A9CD3F43-A9D4-6AF9-EDC4-F78FE14C6908}"/>
              </a:ext>
            </a:extLst>
          </p:cNvPr>
          <p:cNvSpPr>
            <a:spLocks noGrp="1"/>
          </p:cNvSpPr>
          <p:nvPr>
            <p:ph type="sldNum" sz="quarter" idx="5"/>
          </p:nvPr>
        </p:nvSpPr>
        <p:spPr/>
        <p:txBody>
          <a:bodyPr/>
          <a:lstStyle/>
          <a:p>
            <a:fld id="{A024EA5B-80E6-4AAF-B234-874D2FFC1AA4}" type="slidenum">
              <a:rPr lang="fr-FR" smtClean="0"/>
              <a:t>34</a:t>
            </a:fld>
            <a:endParaRPr lang="fr-FR"/>
          </a:p>
        </p:txBody>
      </p:sp>
    </p:spTree>
    <p:extLst>
      <p:ext uri="{BB962C8B-B14F-4D97-AF65-F5344CB8AC3E}">
        <p14:creationId xmlns:p14="http://schemas.microsoft.com/office/powerpoint/2010/main" val="3718760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2084B-FBAA-F11B-B291-2CBB1722FFC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AA61233-B93D-06F2-649A-E23F614A219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CE91F02-518D-E1B8-1399-592DFF6E73F8}"/>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7A6101A-E815-846E-12D0-51FE45E80D7D}"/>
              </a:ext>
            </a:extLst>
          </p:cNvPr>
          <p:cNvSpPr>
            <a:spLocks noGrp="1"/>
          </p:cNvSpPr>
          <p:nvPr>
            <p:ph type="sldNum" sz="quarter" idx="5"/>
          </p:nvPr>
        </p:nvSpPr>
        <p:spPr/>
        <p:txBody>
          <a:bodyPr/>
          <a:lstStyle/>
          <a:p>
            <a:fld id="{A024EA5B-80E6-4AAF-B234-874D2FFC1AA4}" type="slidenum">
              <a:rPr lang="fr-FR" smtClean="0"/>
              <a:t>35</a:t>
            </a:fld>
            <a:endParaRPr lang="fr-FR"/>
          </a:p>
        </p:txBody>
      </p:sp>
    </p:spTree>
    <p:extLst>
      <p:ext uri="{BB962C8B-B14F-4D97-AF65-F5344CB8AC3E}">
        <p14:creationId xmlns:p14="http://schemas.microsoft.com/office/powerpoint/2010/main" val="16900875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36</a:t>
            </a:fld>
            <a:endParaRPr lang="fr-FR"/>
          </a:p>
        </p:txBody>
      </p:sp>
    </p:spTree>
    <p:extLst>
      <p:ext uri="{BB962C8B-B14F-4D97-AF65-F5344CB8AC3E}">
        <p14:creationId xmlns:p14="http://schemas.microsoft.com/office/powerpoint/2010/main" val="24842493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37</a:t>
            </a:fld>
            <a:endParaRPr lang="fr-FR"/>
          </a:p>
        </p:txBody>
      </p:sp>
    </p:spTree>
    <p:extLst>
      <p:ext uri="{BB962C8B-B14F-4D97-AF65-F5344CB8AC3E}">
        <p14:creationId xmlns:p14="http://schemas.microsoft.com/office/powerpoint/2010/main" val="13390211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38</a:t>
            </a:fld>
            <a:endParaRPr lang="fr-FR"/>
          </a:p>
        </p:txBody>
      </p:sp>
    </p:spTree>
    <p:extLst>
      <p:ext uri="{BB962C8B-B14F-4D97-AF65-F5344CB8AC3E}">
        <p14:creationId xmlns:p14="http://schemas.microsoft.com/office/powerpoint/2010/main" val="3274089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4</a:t>
            </a:fld>
            <a:endParaRPr lang="fr-FR"/>
          </a:p>
        </p:txBody>
      </p:sp>
    </p:spTree>
    <p:extLst>
      <p:ext uri="{BB962C8B-B14F-4D97-AF65-F5344CB8AC3E}">
        <p14:creationId xmlns:p14="http://schemas.microsoft.com/office/powerpoint/2010/main" val="1140729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6BAD9-7C1E-8EE3-E584-8AEDCEDFAF2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2D89FDD-83D4-0CC4-E98E-0DB21BEA3E5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1670A3C-FA68-D6CB-83A9-69CA8EDEF074}"/>
              </a:ext>
            </a:extLst>
          </p:cNvPr>
          <p:cNvSpPr>
            <a:spLocks noGrp="1"/>
          </p:cNvSpPr>
          <p:nvPr>
            <p:ph type="body" idx="1"/>
          </p:nvPr>
        </p:nvSpPr>
        <p:spPr/>
        <p:txBody>
          <a:bodyPr/>
          <a:lstStyle/>
          <a:p>
            <a:r>
              <a:rPr lang="fr-FR"/>
              <a:t>Groupes de travail pluri-catégoriel</a:t>
            </a:r>
          </a:p>
          <a:p>
            <a:r>
              <a:rPr lang="fr-FR"/>
              <a:t>Idem pour le travail par mention et parcours</a:t>
            </a:r>
          </a:p>
        </p:txBody>
      </p:sp>
      <p:sp>
        <p:nvSpPr>
          <p:cNvPr id="4" name="Espace réservé du numéro de diapositive 3">
            <a:extLst>
              <a:ext uri="{FF2B5EF4-FFF2-40B4-BE49-F238E27FC236}">
                <a16:creationId xmlns:a16="http://schemas.microsoft.com/office/drawing/2014/main" id="{23116F8D-DC30-47E9-C7F1-BA84763F5342}"/>
              </a:ext>
            </a:extLst>
          </p:cNvPr>
          <p:cNvSpPr>
            <a:spLocks noGrp="1"/>
          </p:cNvSpPr>
          <p:nvPr>
            <p:ph type="sldNum" sz="quarter" idx="5"/>
          </p:nvPr>
        </p:nvSpPr>
        <p:spPr/>
        <p:txBody>
          <a:bodyPr/>
          <a:lstStyle/>
          <a:p>
            <a:fld id="{A024EA5B-80E6-4AAF-B234-874D2FFC1AA4}" type="slidenum">
              <a:rPr lang="fr-FR" smtClean="0"/>
              <a:t>5</a:t>
            </a:fld>
            <a:endParaRPr lang="fr-FR"/>
          </a:p>
        </p:txBody>
      </p:sp>
    </p:spTree>
    <p:extLst>
      <p:ext uri="{BB962C8B-B14F-4D97-AF65-F5344CB8AC3E}">
        <p14:creationId xmlns:p14="http://schemas.microsoft.com/office/powerpoint/2010/main" val="4053511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Groupes de travail pluri-catégoriel</a:t>
            </a:r>
          </a:p>
          <a:p>
            <a:r>
              <a:rPr lang="fr-FR"/>
              <a:t>Idem pour le travail par mention et parcours</a:t>
            </a: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6</a:t>
            </a:fld>
            <a:endParaRPr lang="fr-FR"/>
          </a:p>
        </p:txBody>
      </p:sp>
    </p:spTree>
    <p:extLst>
      <p:ext uri="{BB962C8B-B14F-4D97-AF65-F5344CB8AC3E}">
        <p14:creationId xmlns:p14="http://schemas.microsoft.com/office/powerpoint/2010/main" val="2289718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24EA5B-80E6-4AAF-B234-874D2FFC1AA4}" type="slidenum">
              <a:rPr lang="fr-FR" smtClean="0"/>
              <a:t>7</a:t>
            </a:fld>
            <a:endParaRPr lang="fr-FR"/>
          </a:p>
        </p:txBody>
      </p:sp>
    </p:spTree>
    <p:extLst>
      <p:ext uri="{BB962C8B-B14F-4D97-AF65-F5344CB8AC3E}">
        <p14:creationId xmlns:p14="http://schemas.microsoft.com/office/powerpoint/2010/main" val="871601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endParaRPr lang="fr-FR"/>
          </a:p>
          <a:p>
            <a:pPr marL="171450" indent="-171450">
              <a:buFontTx/>
              <a:buChar char="-"/>
            </a:pPr>
            <a:r>
              <a:rPr lang="fr-FR"/>
              <a:t>Compétences en lien avec les blocs des référentiels de formation et les compétences du référentiel de 2013</a:t>
            </a:r>
          </a:p>
          <a:p>
            <a:pPr marL="628650" lvl="1" indent="-171450">
              <a:buFontTx/>
              <a:buChar char="-"/>
            </a:pPr>
            <a:r>
              <a:rPr lang="fr-FR"/>
              <a:t>Compétence / maitrise des savoirs disciplinaires en jeu</a:t>
            </a:r>
          </a:p>
          <a:p>
            <a:pPr marL="628650" lvl="1" indent="-171450">
              <a:buFontTx/>
              <a:buChar char="-"/>
            </a:pPr>
            <a:r>
              <a:rPr lang="fr-FR"/>
              <a:t>Compétence / Intervention de l’enseignant</a:t>
            </a:r>
          </a:p>
          <a:p>
            <a:pPr marL="628650" lvl="1" indent="-171450">
              <a:buFontTx/>
              <a:buChar char="-"/>
            </a:pPr>
            <a:r>
              <a:rPr lang="fr-FR"/>
              <a:t>Compétences / connaissance des élèves et de l’apprentissage</a:t>
            </a:r>
          </a:p>
          <a:p>
            <a:pPr marL="628650" lvl="1" indent="-171450">
              <a:buFontTx/>
              <a:buChar char="-"/>
            </a:pPr>
            <a:r>
              <a:rPr lang="fr-FR"/>
              <a:t>Compétences / environnement professionnel </a:t>
            </a:r>
          </a:p>
          <a:p>
            <a:pPr marL="628650" lvl="1" indent="-171450">
              <a:buFontTx/>
              <a:buChar char="-"/>
            </a:pPr>
            <a:r>
              <a:rPr lang="fr-FR"/>
              <a:t>Compétences / développement pro.</a:t>
            </a:r>
          </a:p>
          <a:p>
            <a:pPr marL="628650" lvl="1" indent="-171450">
              <a:buFontTx/>
              <a:buChar char="-"/>
            </a:pPr>
            <a:endParaRPr lang="fr-FR"/>
          </a:p>
          <a:p>
            <a:pPr marL="171450" indent="-171450">
              <a:buFontTx/>
              <a:buChar char="-"/>
            </a:pPr>
            <a:r>
              <a:rPr lang="fr-FR"/>
              <a:t>Compétences communes quel que soit les parcours et les mentions</a:t>
            </a:r>
          </a:p>
          <a:p>
            <a:pPr marL="171450" indent="-171450">
              <a:buFontTx/>
              <a:buChar char="-"/>
            </a:pPr>
            <a:r>
              <a:rPr lang="fr-FR"/>
              <a:t>Déclinaison particulière au 1D / principe de polyvalence du PE</a:t>
            </a:r>
          </a:p>
          <a:p>
            <a:pPr marL="171450" indent="-171450">
              <a:buFontTx/>
              <a:buChar char="-"/>
            </a:pPr>
            <a:endParaRPr lang="fr-FR"/>
          </a:p>
          <a:p>
            <a:pPr marL="171450" indent="-171450">
              <a:buFontTx/>
              <a:buChar char="-"/>
            </a:pPr>
            <a:r>
              <a:rPr lang="fr-FR"/>
              <a:t>Compétences déclinées en composantes de la compétence :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fr-FR"/>
              <a:t>balises pour les contenus de formation (enseignement) et pour les situations d’évaluation </a:t>
            </a:r>
          </a:p>
          <a:p>
            <a:pPr marL="628650" lvl="1" indent="-171450">
              <a:buFontTx/>
              <a:buChar char="-"/>
            </a:pPr>
            <a:r>
              <a:rPr lang="fr-FR"/>
              <a:t>Lien avec le stage pour chaque compétence + Lien avec la recherche </a:t>
            </a:r>
          </a:p>
          <a:p>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8</a:t>
            </a:fld>
            <a:endParaRPr lang="fr-FR"/>
          </a:p>
        </p:txBody>
      </p:sp>
    </p:spTree>
    <p:extLst>
      <p:ext uri="{BB962C8B-B14F-4D97-AF65-F5344CB8AC3E}">
        <p14:creationId xmlns:p14="http://schemas.microsoft.com/office/powerpoint/2010/main" val="354937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Structuration de la maquette en 5 UE </a:t>
            </a:r>
          </a:p>
          <a:p>
            <a:pPr marL="171450" indent="-171450">
              <a:buFontTx/>
              <a:buChar char="-"/>
            </a:pPr>
            <a:r>
              <a:rPr lang="fr-FR"/>
              <a:t>Adossement aux blocs des référentiels et croisement </a:t>
            </a:r>
          </a:p>
          <a:p>
            <a:pPr marL="171450" indent="-171450">
              <a:buFontTx/>
              <a:buChar char="-"/>
            </a:pPr>
            <a:r>
              <a:rPr lang="fr-FR"/>
              <a:t>1 à 2 compétences par UE</a:t>
            </a:r>
          </a:p>
          <a:p>
            <a:pPr marL="171450" indent="-171450">
              <a:buFontTx/>
              <a:buChar char="-"/>
            </a:pPr>
            <a:r>
              <a:rPr lang="fr-FR"/>
              <a:t>Respect et ajustement des volumes horaires des référentiels de formation</a:t>
            </a:r>
          </a:p>
          <a:p>
            <a:pPr marL="171450" indent="-171450">
              <a:buFontTx/>
              <a:buChar char="-"/>
            </a:pPr>
            <a:r>
              <a:rPr lang="fr-FR"/>
              <a:t>Déséquilibre / volume horaire UE1 et autres UE</a:t>
            </a:r>
          </a:p>
          <a:p>
            <a:pPr marL="171450" indent="-171450">
              <a:buFontTx/>
              <a:buChar char="-"/>
            </a:pPr>
            <a:r>
              <a:rPr lang="fr-FR"/>
              <a:t>Arbitrage / Place de la C2 dans UE1 et dans UE2</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a:t>Alignement des UE sur le continuum de formation des 5 années pour la mention 1D</a:t>
            </a:r>
          </a:p>
          <a:p>
            <a:pPr marL="171450" indent="-171450">
              <a:buFontTx/>
              <a:buChar char="-"/>
            </a:pPr>
            <a:endParaRPr lang="fr-FR"/>
          </a:p>
          <a:p>
            <a:pPr marL="171450" indent="-171450">
              <a:buFontTx/>
              <a:buChar char="-"/>
            </a:pPr>
            <a:endParaRPr lang="fr-FR"/>
          </a:p>
        </p:txBody>
      </p:sp>
      <p:sp>
        <p:nvSpPr>
          <p:cNvPr id="4" name="Espace réservé du numéro de diapositive 3"/>
          <p:cNvSpPr>
            <a:spLocks noGrp="1"/>
          </p:cNvSpPr>
          <p:nvPr>
            <p:ph type="sldNum" sz="quarter" idx="5"/>
          </p:nvPr>
        </p:nvSpPr>
        <p:spPr/>
        <p:txBody>
          <a:bodyPr/>
          <a:lstStyle/>
          <a:p>
            <a:fld id="{A024EA5B-80E6-4AAF-B234-874D2FFC1AA4}" type="slidenum">
              <a:rPr lang="fr-FR" smtClean="0"/>
              <a:t>9</a:t>
            </a:fld>
            <a:endParaRPr lang="fr-FR"/>
          </a:p>
        </p:txBody>
      </p:sp>
    </p:spTree>
    <p:extLst>
      <p:ext uri="{BB962C8B-B14F-4D97-AF65-F5344CB8AC3E}">
        <p14:creationId xmlns:p14="http://schemas.microsoft.com/office/powerpoint/2010/main" val="3785398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F68FB5-2B25-4D22-8CAD-DA4226F3DEA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5413A39-49FF-1212-1795-194E43FB5E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18DE500-6385-0027-6E5F-8DC7B0FEB824}"/>
              </a:ext>
            </a:extLst>
          </p:cNvPr>
          <p:cNvSpPr>
            <a:spLocks noGrp="1"/>
          </p:cNvSpPr>
          <p:nvPr>
            <p:ph type="dt" sz="half" idx="10"/>
          </p:nvPr>
        </p:nvSpPr>
        <p:spPr/>
        <p:txBody>
          <a:bodyPr/>
          <a:lstStyle/>
          <a:p>
            <a:r>
              <a:rPr lang="fr-FR"/>
              <a:t>25/09/2025</a:t>
            </a:r>
          </a:p>
        </p:txBody>
      </p:sp>
      <p:sp>
        <p:nvSpPr>
          <p:cNvPr id="5" name="Espace réservé du pied de page 4">
            <a:extLst>
              <a:ext uri="{FF2B5EF4-FFF2-40B4-BE49-F238E27FC236}">
                <a16:creationId xmlns:a16="http://schemas.microsoft.com/office/drawing/2014/main" id="{3DF44963-974F-AF40-C6E9-33423AAECDDF}"/>
              </a:ext>
            </a:extLst>
          </p:cNvPr>
          <p:cNvSpPr>
            <a:spLocks noGrp="1"/>
          </p:cNvSpPr>
          <p:nvPr>
            <p:ph type="ftr" sz="quarter" idx="11"/>
          </p:nvPr>
        </p:nvSpPr>
        <p:spPr/>
        <p:txBody>
          <a:bodyPr/>
          <a:lstStyle/>
          <a:p>
            <a:r>
              <a:rPr lang="fr-FR"/>
              <a:t>Réunion des chefs de service</a:t>
            </a:r>
          </a:p>
        </p:txBody>
      </p:sp>
      <p:sp>
        <p:nvSpPr>
          <p:cNvPr id="6" name="Espace réservé du numéro de diapositive 5">
            <a:extLst>
              <a:ext uri="{FF2B5EF4-FFF2-40B4-BE49-F238E27FC236}">
                <a16:creationId xmlns:a16="http://schemas.microsoft.com/office/drawing/2014/main" id="{A266968B-F040-5BA6-84F5-A3F468D60CFC}"/>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113672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E378EA-F4B5-5375-BDFB-F78398C702D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A46AD9F-3370-57AA-EB00-7AF398439FB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E1C4A38-9C41-C120-47C7-089F091334AF}"/>
              </a:ext>
            </a:extLst>
          </p:cNvPr>
          <p:cNvSpPr>
            <a:spLocks noGrp="1"/>
          </p:cNvSpPr>
          <p:nvPr>
            <p:ph type="dt" sz="half" idx="10"/>
          </p:nvPr>
        </p:nvSpPr>
        <p:spPr/>
        <p:txBody>
          <a:bodyPr/>
          <a:lstStyle/>
          <a:p>
            <a:r>
              <a:rPr lang="fr-FR"/>
              <a:t>25/09/2025</a:t>
            </a:r>
          </a:p>
        </p:txBody>
      </p:sp>
      <p:sp>
        <p:nvSpPr>
          <p:cNvPr id="5" name="Espace réservé du pied de page 4">
            <a:extLst>
              <a:ext uri="{FF2B5EF4-FFF2-40B4-BE49-F238E27FC236}">
                <a16:creationId xmlns:a16="http://schemas.microsoft.com/office/drawing/2014/main" id="{F8189D81-88A3-88A5-565E-6068F59D2B4C}"/>
              </a:ext>
            </a:extLst>
          </p:cNvPr>
          <p:cNvSpPr>
            <a:spLocks noGrp="1"/>
          </p:cNvSpPr>
          <p:nvPr>
            <p:ph type="ftr" sz="quarter" idx="11"/>
          </p:nvPr>
        </p:nvSpPr>
        <p:spPr/>
        <p:txBody>
          <a:bodyPr/>
          <a:lstStyle/>
          <a:p>
            <a:r>
              <a:rPr lang="fr-FR"/>
              <a:t>Réunion des chefs de service</a:t>
            </a:r>
          </a:p>
        </p:txBody>
      </p:sp>
      <p:sp>
        <p:nvSpPr>
          <p:cNvPr id="6" name="Espace réservé du numéro de diapositive 5">
            <a:extLst>
              <a:ext uri="{FF2B5EF4-FFF2-40B4-BE49-F238E27FC236}">
                <a16:creationId xmlns:a16="http://schemas.microsoft.com/office/drawing/2014/main" id="{B35057E7-9B70-4F6E-3A23-C3CCBEFC64A4}"/>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391315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42097B8-113A-4951-B55C-03C09AD56D7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62720A6-D5D3-04B3-94C7-EFBD3FB15CD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A3FBF7-4F87-BB4A-D550-A92273748BF1}"/>
              </a:ext>
            </a:extLst>
          </p:cNvPr>
          <p:cNvSpPr>
            <a:spLocks noGrp="1"/>
          </p:cNvSpPr>
          <p:nvPr>
            <p:ph type="dt" sz="half" idx="10"/>
          </p:nvPr>
        </p:nvSpPr>
        <p:spPr/>
        <p:txBody>
          <a:bodyPr/>
          <a:lstStyle/>
          <a:p>
            <a:r>
              <a:rPr lang="fr-FR"/>
              <a:t>25/09/2025</a:t>
            </a:r>
          </a:p>
        </p:txBody>
      </p:sp>
      <p:sp>
        <p:nvSpPr>
          <p:cNvPr id="5" name="Espace réservé du pied de page 4">
            <a:extLst>
              <a:ext uri="{FF2B5EF4-FFF2-40B4-BE49-F238E27FC236}">
                <a16:creationId xmlns:a16="http://schemas.microsoft.com/office/drawing/2014/main" id="{E5D240DF-433D-A610-9CC4-9CAB202E8EA6}"/>
              </a:ext>
            </a:extLst>
          </p:cNvPr>
          <p:cNvSpPr>
            <a:spLocks noGrp="1"/>
          </p:cNvSpPr>
          <p:nvPr>
            <p:ph type="ftr" sz="quarter" idx="11"/>
          </p:nvPr>
        </p:nvSpPr>
        <p:spPr/>
        <p:txBody>
          <a:bodyPr/>
          <a:lstStyle/>
          <a:p>
            <a:r>
              <a:rPr lang="fr-FR"/>
              <a:t>Réunion des chefs de service</a:t>
            </a:r>
          </a:p>
        </p:txBody>
      </p:sp>
      <p:sp>
        <p:nvSpPr>
          <p:cNvPr id="6" name="Espace réservé du numéro de diapositive 5">
            <a:extLst>
              <a:ext uri="{FF2B5EF4-FFF2-40B4-BE49-F238E27FC236}">
                <a16:creationId xmlns:a16="http://schemas.microsoft.com/office/drawing/2014/main" id="{CA59742A-AB75-5DD9-4C30-494424A7D9E1}"/>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09346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FE855E-D7D9-6538-212F-41C59990F81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305152B-69D4-C07B-B4FC-1D4C7468FD4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871364D-4BEF-1C03-F725-9BCB21B910F2}"/>
              </a:ext>
            </a:extLst>
          </p:cNvPr>
          <p:cNvSpPr>
            <a:spLocks noGrp="1"/>
          </p:cNvSpPr>
          <p:nvPr>
            <p:ph type="dt" sz="half" idx="10"/>
          </p:nvPr>
        </p:nvSpPr>
        <p:spPr/>
        <p:txBody>
          <a:bodyPr/>
          <a:lstStyle/>
          <a:p>
            <a:r>
              <a:rPr lang="fr-FR"/>
              <a:t>25/09/2025</a:t>
            </a:r>
          </a:p>
        </p:txBody>
      </p:sp>
      <p:sp>
        <p:nvSpPr>
          <p:cNvPr id="5" name="Espace réservé du pied de page 4">
            <a:extLst>
              <a:ext uri="{FF2B5EF4-FFF2-40B4-BE49-F238E27FC236}">
                <a16:creationId xmlns:a16="http://schemas.microsoft.com/office/drawing/2014/main" id="{B4E7B77A-3C9B-FB94-6AD2-9C8B628A2ECB}"/>
              </a:ext>
            </a:extLst>
          </p:cNvPr>
          <p:cNvSpPr>
            <a:spLocks noGrp="1"/>
          </p:cNvSpPr>
          <p:nvPr>
            <p:ph type="ftr" sz="quarter" idx="11"/>
          </p:nvPr>
        </p:nvSpPr>
        <p:spPr/>
        <p:txBody>
          <a:bodyPr/>
          <a:lstStyle/>
          <a:p>
            <a:r>
              <a:rPr lang="fr-FR"/>
              <a:t>Réunion des chefs de service</a:t>
            </a:r>
          </a:p>
        </p:txBody>
      </p:sp>
      <p:sp>
        <p:nvSpPr>
          <p:cNvPr id="6" name="Espace réservé du numéro de diapositive 5">
            <a:extLst>
              <a:ext uri="{FF2B5EF4-FFF2-40B4-BE49-F238E27FC236}">
                <a16:creationId xmlns:a16="http://schemas.microsoft.com/office/drawing/2014/main" id="{67233C21-251D-1430-A97A-22450A2E20AC}"/>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58497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C4885C-C34F-18A0-FA89-E2C861B8947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42EBFEE-3296-D68E-03AF-853A310F47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85D1CE7-2D51-DEA8-197A-D02BE1A6A389}"/>
              </a:ext>
            </a:extLst>
          </p:cNvPr>
          <p:cNvSpPr>
            <a:spLocks noGrp="1"/>
          </p:cNvSpPr>
          <p:nvPr>
            <p:ph type="dt" sz="half" idx="10"/>
          </p:nvPr>
        </p:nvSpPr>
        <p:spPr/>
        <p:txBody>
          <a:bodyPr/>
          <a:lstStyle/>
          <a:p>
            <a:r>
              <a:rPr lang="fr-FR"/>
              <a:t>25/09/2025</a:t>
            </a:r>
          </a:p>
        </p:txBody>
      </p:sp>
      <p:sp>
        <p:nvSpPr>
          <p:cNvPr id="5" name="Espace réservé du pied de page 4">
            <a:extLst>
              <a:ext uri="{FF2B5EF4-FFF2-40B4-BE49-F238E27FC236}">
                <a16:creationId xmlns:a16="http://schemas.microsoft.com/office/drawing/2014/main" id="{E52454F7-0DA9-A96B-BEDE-BFFB24FBE3C9}"/>
              </a:ext>
            </a:extLst>
          </p:cNvPr>
          <p:cNvSpPr>
            <a:spLocks noGrp="1"/>
          </p:cNvSpPr>
          <p:nvPr>
            <p:ph type="ftr" sz="quarter" idx="11"/>
          </p:nvPr>
        </p:nvSpPr>
        <p:spPr/>
        <p:txBody>
          <a:bodyPr/>
          <a:lstStyle/>
          <a:p>
            <a:r>
              <a:rPr lang="fr-FR"/>
              <a:t>Réunion des chefs de service</a:t>
            </a:r>
          </a:p>
        </p:txBody>
      </p:sp>
      <p:sp>
        <p:nvSpPr>
          <p:cNvPr id="6" name="Espace réservé du numéro de diapositive 5">
            <a:extLst>
              <a:ext uri="{FF2B5EF4-FFF2-40B4-BE49-F238E27FC236}">
                <a16:creationId xmlns:a16="http://schemas.microsoft.com/office/drawing/2014/main" id="{347EB048-BA19-83C5-5EFF-E9D1A537C9F6}"/>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591102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EF10AD-EE90-30FA-C11F-8786700AE44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8CA717C-22D8-5C9B-F7D1-A52310E8948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AEE50ED-288B-79F7-DD08-E5C0A5C8E32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210C057-5C21-A4F0-029D-7706E733CCB2}"/>
              </a:ext>
            </a:extLst>
          </p:cNvPr>
          <p:cNvSpPr>
            <a:spLocks noGrp="1"/>
          </p:cNvSpPr>
          <p:nvPr>
            <p:ph type="dt" sz="half" idx="10"/>
          </p:nvPr>
        </p:nvSpPr>
        <p:spPr/>
        <p:txBody>
          <a:bodyPr/>
          <a:lstStyle/>
          <a:p>
            <a:r>
              <a:rPr lang="fr-FR"/>
              <a:t>25/09/2025</a:t>
            </a:r>
          </a:p>
        </p:txBody>
      </p:sp>
      <p:sp>
        <p:nvSpPr>
          <p:cNvPr id="6" name="Espace réservé du pied de page 5">
            <a:extLst>
              <a:ext uri="{FF2B5EF4-FFF2-40B4-BE49-F238E27FC236}">
                <a16:creationId xmlns:a16="http://schemas.microsoft.com/office/drawing/2014/main" id="{3A854AE3-A302-2745-A237-34412F16D18A}"/>
              </a:ext>
            </a:extLst>
          </p:cNvPr>
          <p:cNvSpPr>
            <a:spLocks noGrp="1"/>
          </p:cNvSpPr>
          <p:nvPr>
            <p:ph type="ftr" sz="quarter" idx="11"/>
          </p:nvPr>
        </p:nvSpPr>
        <p:spPr/>
        <p:txBody>
          <a:bodyPr/>
          <a:lstStyle/>
          <a:p>
            <a:r>
              <a:rPr lang="fr-FR"/>
              <a:t>Réunion des chefs de service</a:t>
            </a:r>
          </a:p>
        </p:txBody>
      </p:sp>
      <p:sp>
        <p:nvSpPr>
          <p:cNvPr id="7" name="Espace réservé du numéro de diapositive 6">
            <a:extLst>
              <a:ext uri="{FF2B5EF4-FFF2-40B4-BE49-F238E27FC236}">
                <a16:creationId xmlns:a16="http://schemas.microsoft.com/office/drawing/2014/main" id="{0B3C1A7F-382D-050E-956C-BEA6D523999C}"/>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029057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09657C-EA6C-71FF-8871-416A74F6EBF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2C7A8A3-9FC1-D387-0B33-6E221979F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087D5A5-6B73-F552-5322-6E052DA2EFE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6A01027-920E-0958-4873-8558AB4C7B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B8DD652-16C6-F1C3-64E8-675DF4A220F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F56312A-9A9A-6CC8-DC7E-EA0CFAAFC5E3}"/>
              </a:ext>
            </a:extLst>
          </p:cNvPr>
          <p:cNvSpPr>
            <a:spLocks noGrp="1"/>
          </p:cNvSpPr>
          <p:nvPr>
            <p:ph type="dt" sz="half" idx="10"/>
          </p:nvPr>
        </p:nvSpPr>
        <p:spPr/>
        <p:txBody>
          <a:bodyPr/>
          <a:lstStyle/>
          <a:p>
            <a:r>
              <a:rPr lang="fr-FR"/>
              <a:t>25/09/2025</a:t>
            </a:r>
          </a:p>
        </p:txBody>
      </p:sp>
      <p:sp>
        <p:nvSpPr>
          <p:cNvPr id="8" name="Espace réservé du pied de page 7">
            <a:extLst>
              <a:ext uri="{FF2B5EF4-FFF2-40B4-BE49-F238E27FC236}">
                <a16:creationId xmlns:a16="http://schemas.microsoft.com/office/drawing/2014/main" id="{766F51B8-39BD-D772-0C91-D6E88173BEF3}"/>
              </a:ext>
            </a:extLst>
          </p:cNvPr>
          <p:cNvSpPr>
            <a:spLocks noGrp="1"/>
          </p:cNvSpPr>
          <p:nvPr>
            <p:ph type="ftr" sz="quarter" idx="11"/>
          </p:nvPr>
        </p:nvSpPr>
        <p:spPr/>
        <p:txBody>
          <a:bodyPr/>
          <a:lstStyle/>
          <a:p>
            <a:r>
              <a:rPr lang="fr-FR"/>
              <a:t>Réunion des chefs de service</a:t>
            </a:r>
          </a:p>
        </p:txBody>
      </p:sp>
      <p:sp>
        <p:nvSpPr>
          <p:cNvPr id="9" name="Espace réservé du numéro de diapositive 8">
            <a:extLst>
              <a:ext uri="{FF2B5EF4-FFF2-40B4-BE49-F238E27FC236}">
                <a16:creationId xmlns:a16="http://schemas.microsoft.com/office/drawing/2014/main" id="{E82F9CA0-5131-6CFB-EEA5-0758F552DDFC}"/>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59656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D18B2-2498-D3D1-0AD3-35537ADBC4F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2CF3C61-5471-5725-2F41-E3EB77AA1D4D}"/>
              </a:ext>
            </a:extLst>
          </p:cNvPr>
          <p:cNvSpPr>
            <a:spLocks noGrp="1"/>
          </p:cNvSpPr>
          <p:nvPr>
            <p:ph type="dt" sz="half" idx="10"/>
          </p:nvPr>
        </p:nvSpPr>
        <p:spPr/>
        <p:txBody>
          <a:bodyPr/>
          <a:lstStyle/>
          <a:p>
            <a:r>
              <a:rPr lang="fr-FR"/>
              <a:t>25/09/2025</a:t>
            </a:r>
          </a:p>
        </p:txBody>
      </p:sp>
      <p:sp>
        <p:nvSpPr>
          <p:cNvPr id="4" name="Espace réservé du pied de page 3">
            <a:extLst>
              <a:ext uri="{FF2B5EF4-FFF2-40B4-BE49-F238E27FC236}">
                <a16:creationId xmlns:a16="http://schemas.microsoft.com/office/drawing/2014/main" id="{386AE4A5-102A-2A0B-DFDA-B5995A7A4A88}"/>
              </a:ext>
            </a:extLst>
          </p:cNvPr>
          <p:cNvSpPr>
            <a:spLocks noGrp="1"/>
          </p:cNvSpPr>
          <p:nvPr>
            <p:ph type="ftr" sz="quarter" idx="11"/>
          </p:nvPr>
        </p:nvSpPr>
        <p:spPr/>
        <p:txBody>
          <a:bodyPr/>
          <a:lstStyle/>
          <a:p>
            <a:r>
              <a:rPr lang="fr-FR"/>
              <a:t>Réunion des chefs de service</a:t>
            </a:r>
          </a:p>
        </p:txBody>
      </p:sp>
      <p:sp>
        <p:nvSpPr>
          <p:cNvPr id="5" name="Espace réservé du numéro de diapositive 4">
            <a:extLst>
              <a:ext uri="{FF2B5EF4-FFF2-40B4-BE49-F238E27FC236}">
                <a16:creationId xmlns:a16="http://schemas.microsoft.com/office/drawing/2014/main" id="{FF844E26-A0F8-4CE4-CBA8-20F80186B35F}"/>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13896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CFB296E-4141-7136-54D0-8605E3896460}"/>
              </a:ext>
            </a:extLst>
          </p:cNvPr>
          <p:cNvSpPr>
            <a:spLocks noGrp="1"/>
          </p:cNvSpPr>
          <p:nvPr>
            <p:ph type="dt" sz="half" idx="10"/>
          </p:nvPr>
        </p:nvSpPr>
        <p:spPr/>
        <p:txBody>
          <a:bodyPr/>
          <a:lstStyle/>
          <a:p>
            <a:r>
              <a:rPr lang="fr-FR"/>
              <a:t>25/09/2025</a:t>
            </a:r>
          </a:p>
        </p:txBody>
      </p:sp>
      <p:sp>
        <p:nvSpPr>
          <p:cNvPr id="3" name="Espace réservé du pied de page 2">
            <a:extLst>
              <a:ext uri="{FF2B5EF4-FFF2-40B4-BE49-F238E27FC236}">
                <a16:creationId xmlns:a16="http://schemas.microsoft.com/office/drawing/2014/main" id="{90FDE2B3-46A4-C5A8-1294-41F1199D79E6}"/>
              </a:ext>
            </a:extLst>
          </p:cNvPr>
          <p:cNvSpPr>
            <a:spLocks noGrp="1"/>
          </p:cNvSpPr>
          <p:nvPr>
            <p:ph type="ftr" sz="quarter" idx="11"/>
          </p:nvPr>
        </p:nvSpPr>
        <p:spPr/>
        <p:txBody>
          <a:bodyPr/>
          <a:lstStyle/>
          <a:p>
            <a:r>
              <a:rPr lang="fr-FR"/>
              <a:t>Réunion des chefs de service</a:t>
            </a:r>
          </a:p>
        </p:txBody>
      </p:sp>
      <p:sp>
        <p:nvSpPr>
          <p:cNvPr id="4" name="Espace réservé du numéro de diapositive 3">
            <a:extLst>
              <a:ext uri="{FF2B5EF4-FFF2-40B4-BE49-F238E27FC236}">
                <a16:creationId xmlns:a16="http://schemas.microsoft.com/office/drawing/2014/main" id="{453E8AF5-C804-CC53-B8E3-0CD302DE95BC}"/>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78084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D2AC0B-E961-5BB2-3E27-0B222CEFC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697D172-EC77-DA37-C0DC-F80439D873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157E686-FF7F-7D50-75EE-4EC71E89A3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BB737A0-64A4-B331-FE0A-54289541FE9F}"/>
              </a:ext>
            </a:extLst>
          </p:cNvPr>
          <p:cNvSpPr>
            <a:spLocks noGrp="1"/>
          </p:cNvSpPr>
          <p:nvPr>
            <p:ph type="dt" sz="half" idx="10"/>
          </p:nvPr>
        </p:nvSpPr>
        <p:spPr/>
        <p:txBody>
          <a:bodyPr/>
          <a:lstStyle/>
          <a:p>
            <a:r>
              <a:rPr lang="fr-FR"/>
              <a:t>25/09/2025</a:t>
            </a:r>
          </a:p>
        </p:txBody>
      </p:sp>
      <p:sp>
        <p:nvSpPr>
          <p:cNvPr id="6" name="Espace réservé du pied de page 5">
            <a:extLst>
              <a:ext uri="{FF2B5EF4-FFF2-40B4-BE49-F238E27FC236}">
                <a16:creationId xmlns:a16="http://schemas.microsoft.com/office/drawing/2014/main" id="{89E53A7F-1CF9-F221-CB7A-8ACC04DE3117}"/>
              </a:ext>
            </a:extLst>
          </p:cNvPr>
          <p:cNvSpPr>
            <a:spLocks noGrp="1"/>
          </p:cNvSpPr>
          <p:nvPr>
            <p:ph type="ftr" sz="quarter" idx="11"/>
          </p:nvPr>
        </p:nvSpPr>
        <p:spPr/>
        <p:txBody>
          <a:bodyPr/>
          <a:lstStyle/>
          <a:p>
            <a:r>
              <a:rPr lang="fr-FR"/>
              <a:t>Réunion des chefs de service</a:t>
            </a:r>
          </a:p>
        </p:txBody>
      </p:sp>
      <p:sp>
        <p:nvSpPr>
          <p:cNvPr id="7" name="Espace réservé du numéro de diapositive 6">
            <a:extLst>
              <a:ext uri="{FF2B5EF4-FFF2-40B4-BE49-F238E27FC236}">
                <a16:creationId xmlns:a16="http://schemas.microsoft.com/office/drawing/2014/main" id="{2D0CBC88-4E24-B36D-EF7A-3B0D77701BCF}"/>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87641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C636DE-FB55-41C7-060A-6C8AC4ECCA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4F4DDD-ECA1-C371-C0EF-8949B9546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296B2B5-6B3E-00EE-9A66-A2B595F2DB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BAFF192-25F1-7E2D-F648-9E69D7202938}"/>
              </a:ext>
            </a:extLst>
          </p:cNvPr>
          <p:cNvSpPr>
            <a:spLocks noGrp="1"/>
          </p:cNvSpPr>
          <p:nvPr>
            <p:ph type="dt" sz="half" idx="10"/>
          </p:nvPr>
        </p:nvSpPr>
        <p:spPr/>
        <p:txBody>
          <a:bodyPr/>
          <a:lstStyle/>
          <a:p>
            <a:r>
              <a:rPr lang="fr-FR"/>
              <a:t>25/09/2025</a:t>
            </a:r>
          </a:p>
        </p:txBody>
      </p:sp>
      <p:sp>
        <p:nvSpPr>
          <p:cNvPr id="6" name="Espace réservé du pied de page 5">
            <a:extLst>
              <a:ext uri="{FF2B5EF4-FFF2-40B4-BE49-F238E27FC236}">
                <a16:creationId xmlns:a16="http://schemas.microsoft.com/office/drawing/2014/main" id="{E7D1F8A3-EF7D-B51F-C782-AB86E8A4F512}"/>
              </a:ext>
            </a:extLst>
          </p:cNvPr>
          <p:cNvSpPr>
            <a:spLocks noGrp="1"/>
          </p:cNvSpPr>
          <p:nvPr>
            <p:ph type="ftr" sz="quarter" idx="11"/>
          </p:nvPr>
        </p:nvSpPr>
        <p:spPr/>
        <p:txBody>
          <a:bodyPr/>
          <a:lstStyle/>
          <a:p>
            <a:r>
              <a:rPr lang="fr-FR"/>
              <a:t>Réunion des chefs de service</a:t>
            </a:r>
          </a:p>
        </p:txBody>
      </p:sp>
      <p:sp>
        <p:nvSpPr>
          <p:cNvPr id="7" name="Espace réservé du numéro de diapositive 6">
            <a:extLst>
              <a:ext uri="{FF2B5EF4-FFF2-40B4-BE49-F238E27FC236}">
                <a16:creationId xmlns:a16="http://schemas.microsoft.com/office/drawing/2014/main" id="{A52F074A-37CA-6ADF-1E5F-4778A06B61F6}"/>
              </a:ext>
            </a:extLst>
          </p:cNvPr>
          <p:cNvSpPr>
            <a:spLocks noGrp="1"/>
          </p:cNvSpPr>
          <p:nvPr>
            <p:ph type="sldNum" sz="quarter" idx="12"/>
          </p:nvPr>
        </p:nvSpPr>
        <p:spPr/>
        <p:txBody>
          <a:bodyPr/>
          <a:lstStyle/>
          <a:p>
            <a:fld id="{38B00A9C-5842-4D44-97D7-EA153D0985D3}" type="slidenum">
              <a:rPr lang="fr-FR" smtClean="0"/>
              <a:t>‹N°›</a:t>
            </a:fld>
            <a:endParaRPr lang="fr-FR"/>
          </a:p>
        </p:txBody>
      </p:sp>
    </p:spTree>
    <p:extLst>
      <p:ext uri="{BB962C8B-B14F-4D97-AF65-F5344CB8AC3E}">
        <p14:creationId xmlns:p14="http://schemas.microsoft.com/office/powerpoint/2010/main" val="176511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0A9DBF7-50CE-11E9-44B3-208C27327C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0BD062C-59B9-2D49-E7DF-6FB27E0050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0E97CB9-24F2-E3A0-D5DF-3B21963601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fr-FR"/>
              <a:t>25/09/2025</a:t>
            </a:r>
          </a:p>
        </p:txBody>
      </p:sp>
      <p:sp>
        <p:nvSpPr>
          <p:cNvPr id="5" name="Espace réservé du pied de page 4">
            <a:extLst>
              <a:ext uri="{FF2B5EF4-FFF2-40B4-BE49-F238E27FC236}">
                <a16:creationId xmlns:a16="http://schemas.microsoft.com/office/drawing/2014/main" id="{398FDB0A-C839-8258-298B-225D97D5B6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FR"/>
              <a:t>Réunion des chefs de service</a:t>
            </a:r>
          </a:p>
        </p:txBody>
      </p:sp>
      <p:sp>
        <p:nvSpPr>
          <p:cNvPr id="6" name="Espace réservé du numéro de diapositive 5">
            <a:extLst>
              <a:ext uri="{FF2B5EF4-FFF2-40B4-BE49-F238E27FC236}">
                <a16:creationId xmlns:a16="http://schemas.microsoft.com/office/drawing/2014/main" id="{394A4A78-A8C8-0E72-7D6B-AD80035D83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B00A9C-5842-4D44-97D7-EA153D0985D3}" type="slidenum">
              <a:rPr lang="fr-FR" smtClean="0"/>
              <a:t>‹N°›</a:t>
            </a:fld>
            <a:endParaRPr lang="fr-FR"/>
          </a:p>
        </p:txBody>
      </p:sp>
    </p:spTree>
    <p:extLst>
      <p:ext uri="{BB962C8B-B14F-4D97-AF65-F5344CB8AC3E}">
        <p14:creationId xmlns:p14="http://schemas.microsoft.com/office/powerpoint/2010/main" val="102492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Une image contenant Graphique, créativité&#10;&#10;Description générée automatiquement">
            <a:extLst>
              <a:ext uri="{FF2B5EF4-FFF2-40B4-BE49-F238E27FC236}">
                <a16:creationId xmlns:a16="http://schemas.microsoft.com/office/drawing/2014/main" id="{D1F2DAC9-86D8-28DD-46E1-3BEB6C2F7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65CE72F6-E311-363C-05FE-6837EC9D3310}"/>
              </a:ext>
            </a:extLst>
          </p:cNvPr>
          <p:cNvSpPr>
            <a:spLocks noGrp="1"/>
          </p:cNvSpPr>
          <p:nvPr>
            <p:ph type="subTitle" idx="1"/>
          </p:nvPr>
        </p:nvSpPr>
        <p:spPr>
          <a:xfrm>
            <a:off x="1104900" y="3594708"/>
            <a:ext cx="9144000" cy="1655762"/>
          </a:xfrm>
        </p:spPr>
        <p:txBody>
          <a:bodyPr/>
          <a:lstStyle/>
          <a:p>
            <a:r>
              <a:rPr lang="fr-FR" sz="4800" b="1"/>
              <a:t>Conseil d’institut</a:t>
            </a:r>
          </a:p>
          <a:p>
            <a:r>
              <a:rPr lang="fr-FR"/>
              <a:t>Mercredi 4 février 2026</a:t>
            </a:r>
          </a:p>
        </p:txBody>
      </p:sp>
      <p:pic>
        <p:nvPicPr>
          <p:cNvPr id="1030" name="Picture 6" descr="Une image contenant Graphique, créativité&#10;&#10;Description générée automatiquement">
            <a:extLst>
              <a:ext uri="{FF2B5EF4-FFF2-40B4-BE49-F238E27FC236}">
                <a16:creationId xmlns:a16="http://schemas.microsoft.com/office/drawing/2014/main" id="{02AAF91C-38EE-B8A4-7B0F-DA767E6593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1CB97D73-1674-7391-4B14-0E0C33E455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568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531829" y="954463"/>
            <a:ext cx="10821971" cy="4949073"/>
          </a:xfrm>
        </p:spPr>
        <p:txBody>
          <a:bodyPr>
            <a:normAutofit/>
          </a:bodyPr>
          <a:lstStyle/>
          <a:p>
            <a:pPr marL="0" lvl="1" algn="just">
              <a:buClr>
                <a:srgbClr val="C00000"/>
              </a:buClr>
            </a:pPr>
            <a:r>
              <a:rPr lang="fr-FR" sz="2400" b="1">
                <a:solidFill>
                  <a:srgbClr val="E72F2A"/>
                </a:solidFill>
                <a:latin typeface="+mj-lt"/>
              </a:rPr>
              <a:t>Licence professorat des écoles - LPE</a:t>
            </a:r>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10" name="Tableau 9">
            <a:extLst>
              <a:ext uri="{FF2B5EF4-FFF2-40B4-BE49-F238E27FC236}">
                <a16:creationId xmlns:a16="http://schemas.microsoft.com/office/drawing/2014/main" id="{BAD9CCE4-1272-4E29-A9CA-623DE04A86A3}"/>
              </a:ext>
            </a:extLst>
          </p:cNvPr>
          <p:cNvGraphicFramePr>
            <a:graphicFrameLocks noGrp="1"/>
          </p:cNvGraphicFramePr>
          <p:nvPr>
            <p:extLst>
              <p:ext uri="{D42A27DB-BD31-4B8C-83A1-F6EECF244321}">
                <p14:modId xmlns:p14="http://schemas.microsoft.com/office/powerpoint/2010/main" val="1248481681"/>
              </p:ext>
            </p:extLst>
          </p:nvPr>
        </p:nvGraphicFramePr>
        <p:xfrm>
          <a:off x="531826" y="1589921"/>
          <a:ext cx="11128345" cy="4490336"/>
        </p:xfrm>
        <a:graphic>
          <a:graphicData uri="http://schemas.openxmlformats.org/drawingml/2006/table">
            <a:tbl>
              <a:tblPr>
                <a:tableStyleId>{5C22544A-7EE6-4342-B048-85BDC9FD1C3A}</a:tableStyleId>
              </a:tblPr>
              <a:tblGrid>
                <a:gridCol w="1431404">
                  <a:extLst>
                    <a:ext uri="{9D8B030D-6E8A-4147-A177-3AD203B41FA5}">
                      <a16:colId xmlns:a16="http://schemas.microsoft.com/office/drawing/2014/main" val="1345887020"/>
                    </a:ext>
                  </a:extLst>
                </a:gridCol>
                <a:gridCol w="3133637">
                  <a:extLst>
                    <a:ext uri="{9D8B030D-6E8A-4147-A177-3AD203B41FA5}">
                      <a16:colId xmlns:a16="http://schemas.microsoft.com/office/drawing/2014/main" val="1210433091"/>
                    </a:ext>
                  </a:extLst>
                </a:gridCol>
                <a:gridCol w="3035991">
                  <a:extLst>
                    <a:ext uri="{9D8B030D-6E8A-4147-A177-3AD203B41FA5}">
                      <a16:colId xmlns:a16="http://schemas.microsoft.com/office/drawing/2014/main" val="3415658142"/>
                    </a:ext>
                  </a:extLst>
                </a:gridCol>
                <a:gridCol w="1158606">
                  <a:extLst>
                    <a:ext uri="{9D8B030D-6E8A-4147-A177-3AD203B41FA5}">
                      <a16:colId xmlns:a16="http://schemas.microsoft.com/office/drawing/2014/main" val="2064471644"/>
                    </a:ext>
                  </a:extLst>
                </a:gridCol>
                <a:gridCol w="801012">
                  <a:extLst>
                    <a:ext uri="{9D8B030D-6E8A-4147-A177-3AD203B41FA5}">
                      <a16:colId xmlns:a16="http://schemas.microsoft.com/office/drawing/2014/main" val="3497368896"/>
                    </a:ext>
                  </a:extLst>
                </a:gridCol>
                <a:gridCol w="766683">
                  <a:extLst>
                    <a:ext uri="{9D8B030D-6E8A-4147-A177-3AD203B41FA5}">
                      <a16:colId xmlns:a16="http://schemas.microsoft.com/office/drawing/2014/main" val="63247923"/>
                    </a:ext>
                  </a:extLst>
                </a:gridCol>
                <a:gridCol w="801012">
                  <a:extLst>
                    <a:ext uri="{9D8B030D-6E8A-4147-A177-3AD203B41FA5}">
                      <a16:colId xmlns:a16="http://schemas.microsoft.com/office/drawing/2014/main" val="4189199673"/>
                    </a:ext>
                  </a:extLst>
                </a:gridCol>
              </a:tblGrid>
              <a:tr h="535784">
                <a:tc>
                  <a:txBody>
                    <a:bodyPr/>
                    <a:lstStyle/>
                    <a:p>
                      <a:pPr algn="ctr" fontAlgn="ctr"/>
                      <a:r>
                        <a:rPr lang="fr-FR" sz="1600" u="none" strike="noStrike">
                          <a:effectLst/>
                          <a:latin typeface="+mj-lt"/>
                        </a:rPr>
                        <a:t> </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Compétences</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EC</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b="1" u="none" strike="noStrike">
                          <a:effectLst/>
                          <a:latin typeface="+mj-lt"/>
                        </a:rPr>
                        <a:t>Heures</a:t>
                      </a:r>
                    </a:p>
                    <a:p>
                      <a:pPr algn="ctr" fontAlgn="ctr"/>
                      <a:r>
                        <a:rPr lang="fr-FR" sz="1600" b="1" u="none" strike="noStrike">
                          <a:effectLst/>
                          <a:latin typeface="+mj-lt"/>
                        </a:rPr>
                        <a:t>L1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 L2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a:t>
                      </a:r>
                    </a:p>
                    <a:p>
                      <a:pPr algn="ctr" fontAlgn="ctr"/>
                      <a:r>
                        <a:rPr lang="fr-FR" sz="1600" b="1" u="none" strike="noStrike">
                          <a:effectLst/>
                          <a:latin typeface="+mj-lt"/>
                        </a:rPr>
                        <a:t>L3</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917575"/>
                  </a:ext>
                </a:extLst>
              </a:tr>
              <a:tr h="267164">
                <a:tc rowSpan="4">
                  <a:txBody>
                    <a:bodyPr/>
                    <a:lstStyle/>
                    <a:p>
                      <a:pPr algn="ctr" fontAlgn="ctr"/>
                      <a:r>
                        <a:rPr lang="fr-FR" sz="1600" b="1" u="none" strike="noStrike">
                          <a:effectLst/>
                          <a:latin typeface="+mj-lt"/>
                        </a:rPr>
                        <a:t>UE 1</a:t>
                      </a:r>
                      <a:br>
                        <a:rPr lang="fr-FR" sz="1600" u="none" strike="noStrike">
                          <a:effectLst/>
                          <a:latin typeface="+mj-lt"/>
                        </a:rPr>
                      </a:br>
                      <a:br>
                        <a:rPr lang="fr-FR" sz="1600" u="none" strike="noStrike">
                          <a:effectLst/>
                          <a:latin typeface="+mj-lt"/>
                        </a:rPr>
                      </a:br>
                      <a:r>
                        <a:rPr lang="fr-FR" sz="1600" u="none" strike="noStrike">
                          <a:effectLst/>
                          <a:latin typeface="+mj-lt"/>
                        </a:rPr>
                        <a:t>Savoirs et enseignement (1)</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600" b="1" u="none" strike="noStrike">
                          <a:effectLst/>
                          <a:latin typeface="+mj-lt"/>
                        </a:rPr>
                        <a:t>C1</a:t>
                      </a:r>
                      <a:br>
                        <a:rPr lang="fr-FR" sz="1600" u="none" strike="noStrike">
                          <a:effectLst/>
                          <a:latin typeface="+mj-lt"/>
                        </a:rPr>
                      </a:br>
                      <a:r>
                        <a:rPr lang="fr-FR" sz="1600" u="none" strike="noStrike">
                          <a:effectLst/>
                          <a:latin typeface="+mj-lt"/>
                        </a:rPr>
                        <a:t>Maîtriser les savoirs disciplinaires liés aux contenus à enseigner</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1. Savoirs et enjeux : français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70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9112946"/>
                  </a:ext>
                </a:extLst>
              </a:tr>
              <a:tr h="523747">
                <a:tc vMerge="1">
                  <a:txBody>
                    <a:bodyPr/>
                    <a:lstStyle/>
                    <a:p>
                      <a:endParaRPr lang="fr-FR"/>
                    </a:p>
                  </a:txBody>
                  <a:tcPr/>
                </a:tc>
                <a:tc vMerge="1">
                  <a:txBody>
                    <a:bodyPr/>
                    <a:lstStyle/>
                    <a:p>
                      <a:endParaRPr lang="fr-FR"/>
                    </a:p>
                  </a:txBody>
                  <a:tcPr/>
                </a:tc>
                <a:tc>
                  <a:txBody>
                    <a:bodyPr/>
                    <a:lstStyle/>
                    <a:p>
                      <a:pPr algn="l" fontAlgn="ctr"/>
                      <a:r>
                        <a:rPr lang="fr-FR" sz="1600" u="none" strike="noStrike">
                          <a:effectLst/>
                          <a:latin typeface="+mj-lt"/>
                        </a:rPr>
                        <a:t>2. Savoirs et enjeux : mathématiques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70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4682100"/>
                  </a:ext>
                </a:extLst>
              </a:tr>
              <a:tr h="790910">
                <a:tc vMerge="1">
                  <a:txBody>
                    <a:bodyPr/>
                    <a:lstStyle/>
                    <a:p>
                      <a:endParaRPr lang="fr-FR"/>
                    </a:p>
                  </a:txBody>
                  <a:tcPr/>
                </a:tc>
                <a:tc>
                  <a:txBody>
                    <a:bodyPr/>
                    <a:lstStyle/>
                    <a:p>
                      <a:pPr algn="ctr" fontAlgn="ctr"/>
                      <a:r>
                        <a:rPr lang="fr-FR" sz="1600" b="1" u="none" strike="noStrike">
                          <a:effectLst/>
                          <a:latin typeface="+mj-lt"/>
                        </a:rPr>
                        <a:t>C2</a:t>
                      </a:r>
                      <a:br>
                        <a:rPr lang="fr-FR" sz="1600" u="none" strike="noStrike">
                          <a:effectLst/>
                          <a:latin typeface="+mj-lt"/>
                        </a:rPr>
                      </a:br>
                      <a:r>
                        <a:rPr lang="fr-FR" sz="1600" u="none" strike="noStrike">
                          <a:effectLst/>
                          <a:latin typeface="+mj-lt"/>
                        </a:rPr>
                        <a:t>Concevoir son enseignement au service des apprentissages des élèves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3. Didactique et conception des enseignements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66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0534897"/>
                  </a:ext>
                </a:extLst>
              </a:tr>
              <a:tr h="790910">
                <a:tc vMerge="1">
                  <a:txBody>
                    <a:bodyPr/>
                    <a:lstStyle/>
                    <a:p>
                      <a:endParaRPr lang="fr-FR"/>
                    </a:p>
                  </a:txBody>
                  <a:tcPr/>
                </a:tc>
                <a:tc>
                  <a:txBody>
                    <a:bodyPr/>
                    <a:lstStyle/>
                    <a:p>
                      <a:pPr algn="ctr" fontAlgn="ctr"/>
                      <a:r>
                        <a:rPr lang="fr-FR" sz="1600" b="1" u="none" strike="noStrike">
                          <a:effectLst/>
                          <a:latin typeface="+mj-lt"/>
                        </a:rPr>
                        <a:t>C3</a:t>
                      </a:r>
                      <a:br>
                        <a:rPr lang="fr-FR" sz="1600" u="none" strike="noStrike">
                          <a:effectLst/>
                          <a:latin typeface="+mj-lt"/>
                        </a:rPr>
                      </a:br>
                      <a:r>
                        <a:rPr lang="fr-FR" sz="1600" u="none" strike="noStrike">
                          <a:effectLst/>
                          <a:latin typeface="+mj-lt"/>
                        </a:rPr>
                        <a:t>Comprendre les enjeux de la polyvalence à l’école primaire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4. Polyvalence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60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2244191"/>
                  </a:ext>
                </a:extLst>
              </a:tr>
              <a:tr h="267164">
                <a:tc rowSpan="3">
                  <a:txBody>
                    <a:bodyPr/>
                    <a:lstStyle/>
                    <a:p>
                      <a:pPr algn="ctr" fontAlgn="ctr"/>
                      <a:r>
                        <a:rPr lang="fr-FR" sz="1600" b="1" u="none" strike="noStrike">
                          <a:effectLst/>
                          <a:latin typeface="+mj-lt"/>
                        </a:rPr>
                        <a:t>UE2</a:t>
                      </a:r>
                      <a:br>
                        <a:rPr lang="fr-FR" sz="1600" u="none" strike="noStrike">
                          <a:effectLst/>
                          <a:latin typeface="+mj-lt"/>
                        </a:rPr>
                      </a:br>
                      <a:br>
                        <a:rPr lang="fr-FR" sz="1600" u="none" strike="noStrike">
                          <a:effectLst/>
                          <a:latin typeface="+mj-lt"/>
                        </a:rPr>
                      </a:br>
                      <a:r>
                        <a:rPr lang="fr-FR" sz="1600" u="none" strike="noStrike">
                          <a:effectLst/>
                          <a:latin typeface="+mj-lt"/>
                        </a:rPr>
                        <a:t>Savoirs et enseignement (2)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fr-FR" sz="1600" b="1" u="none" strike="noStrike">
                          <a:effectLst/>
                          <a:latin typeface="+mj-lt"/>
                        </a:rPr>
                        <a:t>C1</a:t>
                      </a:r>
                      <a:br>
                        <a:rPr lang="fr-FR" sz="1600" u="none" strike="noStrike">
                          <a:effectLst/>
                          <a:latin typeface="+mj-lt"/>
                        </a:rPr>
                      </a:br>
                      <a:r>
                        <a:rPr lang="fr-FR" sz="1600" u="none" strike="noStrike">
                          <a:effectLst/>
                          <a:latin typeface="+mj-lt"/>
                        </a:rPr>
                        <a:t>Maîtriser les savoirs disciplinaires liés aux contenus à enseigner  </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1. Savoirs et enjeux 1</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158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72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38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3049989"/>
                  </a:ext>
                </a:extLst>
              </a:tr>
              <a:tr h="523747">
                <a:tc vMerge="1">
                  <a:txBody>
                    <a:bodyPr/>
                    <a:lstStyle/>
                    <a:p>
                      <a:endParaRPr lang="fr-FR"/>
                    </a:p>
                  </a:txBody>
                  <a:tcPr/>
                </a:tc>
                <a:tc vMerge="1">
                  <a:txBody>
                    <a:bodyPr/>
                    <a:lstStyle/>
                    <a:p>
                      <a:endParaRPr lang="fr-FR"/>
                    </a:p>
                  </a:txBody>
                  <a:tcPr/>
                </a:tc>
                <a:tc>
                  <a:txBody>
                    <a:bodyPr/>
                    <a:lstStyle/>
                    <a:p>
                      <a:pPr algn="l" fontAlgn="ctr"/>
                      <a:r>
                        <a:rPr lang="fr-FR" sz="1600" u="none" strike="noStrike">
                          <a:effectLst/>
                          <a:latin typeface="+mj-lt"/>
                        </a:rPr>
                        <a:t>2. Savoirs et enjeux 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232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104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70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0598466"/>
                  </a:ext>
                </a:extLst>
              </a:tr>
              <a:tr h="790910">
                <a:tc vMerge="1">
                  <a:txBody>
                    <a:bodyPr/>
                    <a:lstStyle/>
                    <a:p>
                      <a:endParaRPr lang="fr-FR"/>
                    </a:p>
                  </a:txBody>
                  <a:tcPr/>
                </a:tc>
                <a:tc>
                  <a:txBody>
                    <a:bodyPr/>
                    <a:lstStyle/>
                    <a:p>
                      <a:pPr algn="ctr" fontAlgn="ctr"/>
                      <a:r>
                        <a:rPr lang="fr-FR" sz="1600" b="1" u="none" strike="noStrike">
                          <a:effectLst/>
                          <a:latin typeface="+mj-lt"/>
                        </a:rPr>
                        <a:t>C2</a:t>
                      </a:r>
                      <a:br>
                        <a:rPr lang="fr-FR" sz="1600" u="none" strike="noStrike">
                          <a:effectLst/>
                          <a:latin typeface="+mj-lt"/>
                        </a:rPr>
                      </a:br>
                      <a:r>
                        <a:rPr lang="fr-FR" sz="1600" u="none" strike="noStrike">
                          <a:effectLst/>
                          <a:latin typeface="+mj-lt"/>
                        </a:rPr>
                        <a:t>Concevoir son enseignement au service des apprentissages des élèves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3. Didactique et conception des enseignements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180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66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74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7689426"/>
                  </a:ext>
                </a:extLst>
              </a:tr>
            </a:tbl>
          </a:graphicData>
        </a:graphic>
      </p:graphicFrame>
      <p:sp>
        <p:nvSpPr>
          <p:cNvPr id="2" name="ZoneTexte 1">
            <a:extLst>
              <a:ext uri="{FF2B5EF4-FFF2-40B4-BE49-F238E27FC236}">
                <a16:creationId xmlns:a16="http://schemas.microsoft.com/office/drawing/2014/main" id="{54137EFF-E212-CAC7-E72D-DF306BE3CF83}"/>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6" name="Espace réservé de la date 4">
            <a:extLst>
              <a:ext uri="{FF2B5EF4-FFF2-40B4-BE49-F238E27FC236}">
                <a16:creationId xmlns:a16="http://schemas.microsoft.com/office/drawing/2014/main" id="{A455493C-A6D0-3C1B-1A0E-EA7190F8163A}"/>
              </a:ext>
            </a:extLst>
          </p:cNvPr>
          <p:cNvSpPr>
            <a:spLocks noGrp="1"/>
          </p:cNvSpPr>
          <p:nvPr>
            <p:ph type="dt" sz="half" idx="10"/>
          </p:nvPr>
        </p:nvSpPr>
        <p:spPr>
          <a:xfrm>
            <a:off x="838200" y="6356350"/>
            <a:ext cx="2743200" cy="365125"/>
          </a:xfrm>
        </p:spPr>
        <p:txBody>
          <a:bodyPr/>
          <a:lstStyle/>
          <a:p>
            <a:r>
              <a:rPr lang="fr-FR"/>
              <a:t>04/02/2026</a:t>
            </a:r>
          </a:p>
        </p:txBody>
      </p:sp>
      <p:sp>
        <p:nvSpPr>
          <p:cNvPr id="9" name="Espace réservé du pied de page 5">
            <a:extLst>
              <a:ext uri="{FF2B5EF4-FFF2-40B4-BE49-F238E27FC236}">
                <a16:creationId xmlns:a16="http://schemas.microsoft.com/office/drawing/2014/main" id="{C602F9F5-BD72-4E4E-1AF4-0FBA7CAC7ACE}"/>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11" name="Espace réservé du numéro de diapositive 6">
            <a:extLst>
              <a:ext uri="{FF2B5EF4-FFF2-40B4-BE49-F238E27FC236}">
                <a16:creationId xmlns:a16="http://schemas.microsoft.com/office/drawing/2014/main" id="{8134C6A7-8766-95CA-1EFE-3528A0C6980C}"/>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10</a:t>
            </a:fld>
            <a:endParaRPr lang="fr-FR"/>
          </a:p>
        </p:txBody>
      </p:sp>
    </p:spTree>
    <p:extLst>
      <p:ext uri="{BB962C8B-B14F-4D97-AF65-F5344CB8AC3E}">
        <p14:creationId xmlns:p14="http://schemas.microsoft.com/office/powerpoint/2010/main" val="1123985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11</a:t>
            </a:fld>
            <a:endParaRPr lang="fr-FR"/>
          </a:p>
        </p:txBody>
      </p:sp>
      <p:sp>
        <p:nvSpPr>
          <p:cNvPr id="5" name="Espace réservé du pied de page 5">
            <a:extLst>
              <a:ext uri="{FF2B5EF4-FFF2-40B4-BE49-F238E27FC236}">
                <a16:creationId xmlns:a16="http://schemas.microsoft.com/office/drawing/2014/main" id="{B4C1B2FB-D1CE-BCFD-CCC0-2041CF1F193D}"/>
              </a:ext>
            </a:extLst>
          </p:cNvPr>
          <p:cNvSpPr>
            <a:spLocks noGrp="1"/>
          </p:cNvSpPr>
          <p:nvPr>
            <p:ph type="ftr" sz="quarter" idx="11"/>
          </p:nvPr>
        </p:nvSpPr>
        <p:spPr>
          <a:xfrm>
            <a:off x="523876" y="6356350"/>
            <a:ext cx="4114800" cy="365125"/>
          </a:xfrm>
        </p:spPr>
        <p:txBody>
          <a:bodyPr/>
          <a:lstStyle/>
          <a:p>
            <a:pPr algn="l"/>
            <a:r>
              <a:rPr lang="fr-FR"/>
              <a:t>COSP de l’Inspé du 02/02/2026</a:t>
            </a:r>
          </a:p>
        </p:txBody>
      </p:sp>
      <p:graphicFrame>
        <p:nvGraphicFramePr>
          <p:cNvPr id="11" name="Tableau 10">
            <a:extLst>
              <a:ext uri="{FF2B5EF4-FFF2-40B4-BE49-F238E27FC236}">
                <a16:creationId xmlns:a16="http://schemas.microsoft.com/office/drawing/2014/main" id="{4E270471-0994-484E-951A-C94879420B17}"/>
              </a:ext>
            </a:extLst>
          </p:cNvPr>
          <p:cNvGraphicFramePr>
            <a:graphicFrameLocks noGrp="1"/>
          </p:cNvGraphicFramePr>
          <p:nvPr>
            <p:extLst>
              <p:ext uri="{D42A27DB-BD31-4B8C-83A1-F6EECF244321}">
                <p14:modId xmlns:p14="http://schemas.microsoft.com/office/powerpoint/2010/main" val="2178920804"/>
              </p:ext>
            </p:extLst>
          </p:nvPr>
        </p:nvGraphicFramePr>
        <p:xfrm>
          <a:off x="339365" y="959894"/>
          <a:ext cx="11328760" cy="5891568"/>
        </p:xfrm>
        <a:graphic>
          <a:graphicData uri="http://schemas.openxmlformats.org/drawingml/2006/table">
            <a:tbl>
              <a:tblPr>
                <a:tableStyleId>{5C22544A-7EE6-4342-B048-85BDC9FD1C3A}</a:tableStyleId>
              </a:tblPr>
              <a:tblGrid>
                <a:gridCol w="1395540">
                  <a:extLst>
                    <a:ext uri="{9D8B030D-6E8A-4147-A177-3AD203B41FA5}">
                      <a16:colId xmlns:a16="http://schemas.microsoft.com/office/drawing/2014/main" val="1345887020"/>
                    </a:ext>
                  </a:extLst>
                </a:gridCol>
                <a:gridCol w="3390415">
                  <a:extLst>
                    <a:ext uri="{9D8B030D-6E8A-4147-A177-3AD203B41FA5}">
                      <a16:colId xmlns:a16="http://schemas.microsoft.com/office/drawing/2014/main" val="1210433091"/>
                    </a:ext>
                  </a:extLst>
                </a:gridCol>
                <a:gridCol w="2951969">
                  <a:extLst>
                    <a:ext uri="{9D8B030D-6E8A-4147-A177-3AD203B41FA5}">
                      <a16:colId xmlns:a16="http://schemas.microsoft.com/office/drawing/2014/main" val="3415658142"/>
                    </a:ext>
                  </a:extLst>
                </a:gridCol>
                <a:gridCol w="947009">
                  <a:extLst>
                    <a:ext uri="{9D8B030D-6E8A-4147-A177-3AD203B41FA5}">
                      <a16:colId xmlns:a16="http://schemas.microsoft.com/office/drawing/2014/main" val="2064471644"/>
                    </a:ext>
                  </a:extLst>
                </a:gridCol>
                <a:gridCol w="940069">
                  <a:extLst>
                    <a:ext uri="{9D8B030D-6E8A-4147-A177-3AD203B41FA5}">
                      <a16:colId xmlns:a16="http://schemas.microsoft.com/office/drawing/2014/main" val="3497368896"/>
                    </a:ext>
                  </a:extLst>
                </a:gridCol>
                <a:gridCol w="888321">
                  <a:extLst>
                    <a:ext uri="{9D8B030D-6E8A-4147-A177-3AD203B41FA5}">
                      <a16:colId xmlns:a16="http://schemas.microsoft.com/office/drawing/2014/main" val="63247923"/>
                    </a:ext>
                  </a:extLst>
                </a:gridCol>
                <a:gridCol w="815437">
                  <a:extLst>
                    <a:ext uri="{9D8B030D-6E8A-4147-A177-3AD203B41FA5}">
                      <a16:colId xmlns:a16="http://schemas.microsoft.com/office/drawing/2014/main" val="4189199673"/>
                    </a:ext>
                  </a:extLst>
                </a:gridCol>
              </a:tblGrid>
              <a:tr h="481738">
                <a:tc>
                  <a:txBody>
                    <a:bodyPr/>
                    <a:lstStyle/>
                    <a:p>
                      <a:pPr algn="ctr" fontAlgn="ctr"/>
                      <a:r>
                        <a:rPr lang="fr-FR" sz="1600" u="none" strike="noStrike">
                          <a:effectLst/>
                          <a:latin typeface="+mj-lt"/>
                        </a:rPr>
                        <a:t> </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Compétences</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EC</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b="1" u="none" strike="noStrike">
                          <a:effectLst/>
                          <a:latin typeface="+mj-lt"/>
                        </a:rPr>
                        <a:t>Heures </a:t>
                      </a:r>
                    </a:p>
                    <a:p>
                      <a:pPr algn="ctr" fontAlgn="ctr"/>
                      <a:r>
                        <a:rPr lang="fr-FR" sz="1600" b="1" u="none" strike="noStrike">
                          <a:effectLst/>
                          <a:latin typeface="+mj-lt"/>
                        </a:rPr>
                        <a:t>L1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 </a:t>
                      </a:r>
                    </a:p>
                    <a:p>
                      <a:pPr algn="ctr" fontAlgn="ctr"/>
                      <a:r>
                        <a:rPr lang="fr-FR" sz="1600" b="1" u="none" strike="noStrike">
                          <a:effectLst/>
                          <a:latin typeface="+mj-lt"/>
                        </a:rPr>
                        <a:t>L2 </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Heures L3</a:t>
                      </a:r>
                      <a:endParaRPr lang="fr-FR" sz="1600" b="1"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917575"/>
                  </a:ext>
                </a:extLst>
              </a:tr>
              <a:tr h="720198">
                <a:tc rowSpan="2">
                  <a:txBody>
                    <a:bodyPr/>
                    <a:lstStyle/>
                    <a:p>
                      <a:pPr algn="ctr" fontAlgn="ctr"/>
                      <a:r>
                        <a:rPr lang="fr-FR" sz="1600" b="1" u="none" strike="noStrike">
                          <a:effectLst/>
                          <a:latin typeface="+mj-lt"/>
                        </a:rPr>
                        <a:t>UE3</a:t>
                      </a:r>
                      <a:br>
                        <a:rPr lang="fr-FR" sz="1600" u="none" strike="noStrike">
                          <a:effectLst/>
                          <a:latin typeface="+mj-lt"/>
                        </a:rPr>
                      </a:br>
                      <a:br>
                        <a:rPr lang="fr-FR" sz="1600" u="none" strike="noStrike">
                          <a:effectLst/>
                          <a:latin typeface="+mj-lt"/>
                        </a:rPr>
                      </a:br>
                      <a:r>
                        <a:rPr lang="fr-FR" sz="1600" u="none" strike="noStrike">
                          <a:effectLst/>
                          <a:latin typeface="+mj-lt"/>
                        </a:rPr>
                        <a:t>Élèves et apprentissage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C4</a:t>
                      </a:r>
                      <a:br>
                        <a:rPr lang="fr-FR" sz="1600" u="none" strike="noStrike">
                          <a:effectLst/>
                          <a:latin typeface="+mj-lt"/>
                        </a:rPr>
                      </a:br>
                      <a:r>
                        <a:rPr lang="fr-FR" sz="1600" u="none" strike="noStrike">
                          <a:effectLst/>
                          <a:latin typeface="+mj-lt"/>
                        </a:rPr>
                        <a:t>Mettre en œuvre et animer des situations d’enseignement et d’apprentissage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1. Mettre en œuvre et animer / pratiques d'enseignement</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20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3120921"/>
                  </a:ext>
                </a:extLst>
              </a:tr>
              <a:tr h="720198">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gn="ctr" fontAlgn="ctr"/>
                      <a:r>
                        <a:rPr lang="fr-FR" sz="1600" b="1" u="none" strike="noStrike">
                          <a:effectLst/>
                          <a:latin typeface="+mj-lt"/>
                        </a:rPr>
                        <a:t>C5</a:t>
                      </a:r>
                      <a:br>
                        <a:rPr lang="fr-FR" sz="1600" u="none" strike="noStrike">
                          <a:effectLst/>
                          <a:latin typeface="+mj-lt"/>
                        </a:rPr>
                      </a:br>
                      <a:r>
                        <a:rPr lang="fr-FR" sz="1600" u="none" strike="noStrike">
                          <a:effectLst/>
                          <a:latin typeface="+mj-lt"/>
                        </a:rPr>
                        <a:t>Appréhender les élèves, leur diversité et les processus d’apprentissage </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2. Élèves et processus d'apprentissage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70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26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8667979"/>
                  </a:ext>
                </a:extLst>
              </a:tr>
              <a:tr h="720198">
                <a:tc rowSpan="3">
                  <a:txBody>
                    <a:bodyPr/>
                    <a:lstStyle/>
                    <a:p>
                      <a:pPr algn="ctr" fontAlgn="ctr"/>
                      <a:r>
                        <a:rPr lang="fr-FR" sz="1600" b="1" u="none" strike="noStrike">
                          <a:effectLst/>
                          <a:latin typeface="+mj-lt"/>
                        </a:rPr>
                        <a:t>UE4</a:t>
                      </a:r>
                      <a:br>
                        <a:rPr lang="fr-FR" sz="1600" u="none" strike="noStrike">
                          <a:effectLst/>
                          <a:latin typeface="+mj-lt"/>
                        </a:rPr>
                      </a:br>
                      <a:br>
                        <a:rPr lang="fr-FR" sz="1600" u="none" strike="noStrike">
                          <a:effectLst/>
                          <a:latin typeface="+mj-lt"/>
                        </a:rPr>
                      </a:br>
                      <a:r>
                        <a:rPr lang="fr-FR" sz="1600" u="none" strike="noStrike">
                          <a:effectLst/>
                          <a:latin typeface="+mj-lt"/>
                        </a:rPr>
                        <a:t>Contextes et cadre d’exercice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C6</a:t>
                      </a:r>
                      <a:br>
                        <a:rPr lang="fr-FR" sz="1600" u="none" strike="noStrike">
                          <a:effectLst/>
                          <a:latin typeface="+mj-lt"/>
                        </a:rPr>
                      </a:br>
                      <a:r>
                        <a:rPr lang="fr-FR" sz="1600" u="none" strike="noStrike">
                          <a:effectLst/>
                          <a:latin typeface="+mj-lt"/>
                        </a:rPr>
                        <a:t>Comprendre les enjeux du système éducatif</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1. Enjeux du système éducatif</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70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30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646188"/>
                  </a:ext>
                </a:extLst>
              </a:tr>
              <a:tr h="720198">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gn="ctr" fontAlgn="ctr"/>
                      <a:r>
                        <a:rPr lang="fr-FR" sz="1600" b="1" u="none" strike="noStrike">
                          <a:effectLst/>
                          <a:latin typeface="+mj-lt"/>
                        </a:rPr>
                        <a:t>C7</a:t>
                      </a:r>
                      <a:br>
                        <a:rPr lang="fr-FR" sz="1600" u="none" strike="noStrike">
                          <a:effectLst/>
                          <a:latin typeface="+mj-lt"/>
                        </a:rPr>
                      </a:br>
                      <a:r>
                        <a:rPr lang="fr-FR" sz="1600" u="none" strike="noStrike">
                          <a:effectLst/>
                          <a:latin typeface="+mj-lt"/>
                        </a:rPr>
                        <a:t>Inscrire son action au sein du service public d’éducation</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2. Cadre institutionnel</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80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3168506"/>
                  </a:ext>
                </a:extLst>
              </a:tr>
              <a:tr h="720198">
                <a:tc vMerge="1">
                  <a:txBody>
                    <a:bodyPr/>
                    <a:lstStyle/>
                    <a:p>
                      <a:endParaRPr lang="fr-FR"/>
                    </a:p>
                  </a:txBody>
                  <a:tcPr/>
                </a:tc>
                <a:tc>
                  <a:txBody>
                    <a:bodyPr/>
                    <a:lstStyle/>
                    <a:p>
                      <a:pPr algn="ctr" fontAlgn="ctr"/>
                      <a:r>
                        <a:rPr lang="fr-FR" sz="1600" b="1" u="none" strike="noStrike">
                          <a:effectLst/>
                          <a:latin typeface="+mj-lt"/>
                        </a:rPr>
                        <a:t>C8</a:t>
                      </a:r>
                      <a:br>
                        <a:rPr lang="fr-FR" sz="1600" u="none" strike="noStrike">
                          <a:effectLst/>
                          <a:latin typeface="+mj-lt"/>
                        </a:rPr>
                      </a:br>
                      <a:r>
                        <a:rPr lang="fr-FR" sz="1600" u="none" strike="noStrike">
                          <a:effectLst/>
                          <a:latin typeface="+mj-lt"/>
                        </a:rPr>
                        <a:t>Définir son action à partir des enjeux liés à la diversité des contextes scolaires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3. Contextes scolaires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321242"/>
                  </a:ext>
                </a:extLst>
              </a:tr>
              <a:tr h="958658">
                <a:tc rowSpan="3">
                  <a:txBody>
                    <a:bodyPr/>
                    <a:lstStyle/>
                    <a:p>
                      <a:pPr algn="ctr" fontAlgn="ctr"/>
                      <a:r>
                        <a:rPr lang="fr-FR" sz="1600" b="1" u="none" strike="noStrike">
                          <a:effectLst/>
                          <a:latin typeface="+mj-lt"/>
                        </a:rPr>
                        <a:t>UE5</a:t>
                      </a:r>
                      <a:br>
                        <a:rPr lang="fr-FR" sz="1600" u="none" strike="noStrike">
                          <a:effectLst/>
                          <a:latin typeface="+mj-lt"/>
                        </a:rPr>
                      </a:br>
                      <a:br>
                        <a:rPr lang="fr-FR" sz="1600" u="none" strike="noStrike">
                          <a:effectLst/>
                          <a:latin typeface="+mj-lt"/>
                        </a:rPr>
                      </a:br>
                      <a:r>
                        <a:rPr lang="fr-FR" sz="1600" u="none" strike="noStrike">
                          <a:effectLst/>
                          <a:latin typeface="+mj-lt"/>
                        </a:rPr>
                        <a:t>Projet professionnel </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a:effectLst/>
                          <a:latin typeface="+mj-lt"/>
                        </a:rPr>
                        <a:t>C9</a:t>
                      </a:r>
                      <a:br>
                        <a:rPr lang="fr-FR" sz="1600" u="none" strike="noStrike">
                          <a:effectLst/>
                          <a:latin typeface="+mj-lt"/>
                        </a:rPr>
                      </a:br>
                      <a:r>
                        <a:rPr lang="fr-FR" sz="1600" u="none" strike="noStrike">
                          <a:effectLst/>
                          <a:latin typeface="+mj-lt"/>
                        </a:rPr>
                        <a:t>Mobiliser la recherche afin de mieux comprendre les spécificités et les enjeux de l’enseignement à l’école primaire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1. Initiation à la recherche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10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003653"/>
                  </a:ext>
                </a:extLst>
              </a:tr>
              <a:tr h="243277">
                <a:tc vMerge="1">
                  <a:txBody>
                    <a:bodyPr/>
                    <a:lstStyle/>
                    <a:p>
                      <a:endParaRPr lang="fr-FR"/>
                    </a:p>
                  </a:txBody>
                  <a:tcPr>
                    <a:lnT w="12700" cap="flat" cmpd="sng" algn="ctr">
                      <a:solidFill>
                        <a:schemeClr val="tx1"/>
                      </a:solidFill>
                      <a:prstDash val="solid"/>
                      <a:round/>
                      <a:headEnd type="none" w="med" len="med"/>
                      <a:tailEnd type="none" w="med" len="med"/>
                    </a:lnT>
                  </a:tcPr>
                </a:tc>
                <a:tc rowSpan="2">
                  <a:txBody>
                    <a:bodyPr/>
                    <a:lstStyle/>
                    <a:p>
                      <a:pPr algn="ctr" fontAlgn="ctr"/>
                      <a:r>
                        <a:rPr lang="fr-FR" sz="1600" b="1" u="none" strike="noStrike">
                          <a:effectLst/>
                          <a:latin typeface="+mj-lt"/>
                        </a:rPr>
                        <a:t>C10</a:t>
                      </a:r>
                      <a:br>
                        <a:rPr lang="fr-FR" sz="1600" u="none" strike="noStrike">
                          <a:effectLst/>
                          <a:latin typeface="+mj-lt"/>
                        </a:rPr>
                      </a:br>
                      <a:r>
                        <a:rPr lang="fr-FR" sz="1600" u="none" strike="noStrike">
                          <a:effectLst/>
                          <a:latin typeface="+mj-lt"/>
                        </a:rPr>
                        <a:t>S’appuyer sur des expériences pratiques pour construire son projet professionnel</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FR" sz="1600" u="none" strike="noStrike">
                          <a:effectLst/>
                          <a:latin typeface="+mj-lt"/>
                        </a:rPr>
                        <a:t>2. Numérique</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40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8</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22</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1464538"/>
                  </a:ext>
                </a:extLst>
              </a:tr>
              <a:tr h="476920">
                <a:tc vMerge="1">
                  <a:txBody>
                    <a:bodyPr/>
                    <a:lstStyle/>
                    <a:p>
                      <a:endParaRPr lang="fr-FR"/>
                    </a:p>
                  </a:txBody>
                  <a:tcPr/>
                </a:tc>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gn="l" fontAlgn="ctr"/>
                      <a:r>
                        <a:rPr lang="fr-FR" sz="1600" u="none" strike="noStrike">
                          <a:effectLst/>
                          <a:latin typeface="+mj-lt"/>
                        </a:rPr>
                        <a:t>3. Stages</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50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fr-FR" sz="1600" u="none" strike="noStrike">
                          <a:effectLst/>
                          <a:latin typeface="+mj-lt"/>
                        </a:rPr>
                        <a:t>10</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16</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u="none" strike="noStrike">
                          <a:effectLst/>
                          <a:latin typeface="+mj-lt"/>
                        </a:rPr>
                        <a:t>24</a:t>
                      </a:r>
                      <a:endParaRPr lang="fr-FR" sz="1600" b="0" i="0" u="none" strike="noStrike">
                        <a:solidFill>
                          <a:srgbClr val="000000"/>
                        </a:solidFill>
                        <a:effectLst/>
                        <a:latin typeface="+mj-lt"/>
                      </a:endParaRPr>
                    </a:p>
                  </a:txBody>
                  <a:tcPr marL="4926" marR="4926" marT="49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2247191"/>
                  </a:ext>
                </a:extLst>
              </a:tr>
            </a:tbl>
          </a:graphicData>
        </a:graphic>
      </p:graphicFrame>
      <p:sp>
        <p:nvSpPr>
          <p:cNvPr id="2" name="ZoneTexte 1">
            <a:extLst>
              <a:ext uri="{FF2B5EF4-FFF2-40B4-BE49-F238E27FC236}">
                <a16:creationId xmlns:a16="http://schemas.microsoft.com/office/drawing/2014/main" id="{E8C432D0-FA48-7870-B661-2D8A06192F29}"/>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1913113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531829" y="954463"/>
            <a:ext cx="10821971" cy="4949073"/>
          </a:xfrm>
        </p:spPr>
        <p:txBody>
          <a:bodyPr>
            <a:normAutofit/>
          </a:bodyPr>
          <a:lstStyle/>
          <a:p>
            <a:pPr marL="0" lvl="1" algn="just">
              <a:buClr>
                <a:srgbClr val="C00000"/>
              </a:buClr>
            </a:pPr>
            <a:r>
              <a:rPr lang="fr-FR" sz="2400" b="1">
                <a:solidFill>
                  <a:srgbClr val="E72F2A"/>
                </a:solidFill>
                <a:latin typeface="+mj-lt"/>
              </a:rPr>
              <a:t>Master métiers de l’enseignement et de l’éducation (M2E) 1</a:t>
            </a:r>
            <a:r>
              <a:rPr lang="fr-FR" sz="2400" b="1" baseline="30000">
                <a:solidFill>
                  <a:srgbClr val="E72F2A"/>
                </a:solidFill>
                <a:latin typeface="+mj-lt"/>
              </a:rPr>
              <a:t>er</a:t>
            </a:r>
            <a:r>
              <a:rPr lang="fr-FR" sz="2400" b="1">
                <a:solidFill>
                  <a:srgbClr val="E72F2A"/>
                </a:solidFill>
                <a:latin typeface="+mj-lt"/>
              </a:rPr>
              <a:t> degré</a:t>
            </a:r>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12</a:t>
            </a:fld>
            <a:endParaRPr lang="fr-FR"/>
          </a:p>
        </p:txBody>
      </p:sp>
      <p:sp>
        <p:nvSpPr>
          <p:cNvPr id="5" name="Espace réservé du pied de page 5">
            <a:extLst>
              <a:ext uri="{FF2B5EF4-FFF2-40B4-BE49-F238E27FC236}">
                <a16:creationId xmlns:a16="http://schemas.microsoft.com/office/drawing/2014/main" id="{B4C1B2FB-D1CE-BCFD-CCC0-2041CF1F193D}"/>
              </a:ext>
            </a:extLst>
          </p:cNvPr>
          <p:cNvSpPr>
            <a:spLocks noGrp="1"/>
          </p:cNvSpPr>
          <p:nvPr>
            <p:ph type="ftr" sz="quarter" idx="11"/>
          </p:nvPr>
        </p:nvSpPr>
        <p:spPr>
          <a:xfrm>
            <a:off x="523876" y="6356350"/>
            <a:ext cx="4114800" cy="365125"/>
          </a:xfrm>
        </p:spPr>
        <p:txBody>
          <a:bodyPr/>
          <a:lstStyle/>
          <a:p>
            <a:pPr algn="l"/>
            <a:r>
              <a:rPr lang="fr-FR"/>
              <a:t>COSP de l’Inspé du 02/02/2026</a:t>
            </a:r>
          </a:p>
        </p:txBody>
      </p:sp>
      <p:graphicFrame>
        <p:nvGraphicFramePr>
          <p:cNvPr id="9" name="Tableau 8">
            <a:extLst>
              <a:ext uri="{FF2B5EF4-FFF2-40B4-BE49-F238E27FC236}">
                <a16:creationId xmlns:a16="http://schemas.microsoft.com/office/drawing/2014/main" id="{A253C82E-7B53-44FC-968B-4D172BE60EA1}"/>
              </a:ext>
            </a:extLst>
          </p:cNvPr>
          <p:cNvGraphicFramePr>
            <a:graphicFrameLocks noGrp="1"/>
          </p:cNvGraphicFramePr>
          <p:nvPr>
            <p:extLst>
              <p:ext uri="{D42A27DB-BD31-4B8C-83A1-F6EECF244321}">
                <p14:modId xmlns:p14="http://schemas.microsoft.com/office/powerpoint/2010/main" val="941902539"/>
              </p:ext>
            </p:extLst>
          </p:nvPr>
        </p:nvGraphicFramePr>
        <p:xfrm>
          <a:off x="581257" y="1381720"/>
          <a:ext cx="11053305" cy="5370369"/>
        </p:xfrm>
        <a:graphic>
          <a:graphicData uri="http://schemas.openxmlformats.org/drawingml/2006/table">
            <a:tbl>
              <a:tblPr>
                <a:tableStyleId>{5C22544A-7EE6-4342-B048-85BDC9FD1C3A}</a:tableStyleId>
              </a:tblPr>
              <a:tblGrid>
                <a:gridCol w="736818">
                  <a:extLst>
                    <a:ext uri="{9D8B030D-6E8A-4147-A177-3AD203B41FA5}">
                      <a16:colId xmlns:a16="http://schemas.microsoft.com/office/drawing/2014/main" val="2230775721"/>
                    </a:ext>
                  </a:extLst>
                </a:gridCol>
                <a:gridCol w="3409011">
                  <a:extLst>
                    <a:ext uri="{9D8B030D-6E8A-4147-A177-3AD203B41FA5}">
                      <a16:colId xmlns:a16="http://schemas.microsoft.com/office/drawing/2014/main" val="2405039318"/>
                    </a:ext>
                  </a:extLst>
                </a:gridCol>
                <a:gridCol w="3745883">
                  <a:extLst>
                    <a:ext uri="{9D8B030D-6E8A-4147-A177-3AD203B41FA5}">
                      <a16:colId xmlns:a16="http://schemas.microsoft.com/office/drawing/2014/main" val="2943004653"/>
                    </a:ext>
                  </a:extLst>
                </a:gridCol>
                <a:gridCol w="1081341">
                  <a:extLst>
                    <a:ext uri="{9D8B030D-6E8A-4147-A177-3AD203B41FA5}">
                      <a16:colId xmlns:a16="http://schemas.microsoft.com/office/drawing/2014/main" val="3763059189"/>
                    </a:ext>
                  </a:extLst>
                </a:gridCol>
                <a:gridCol w="1081341">
                  <a:extLst>
                    <a:ext uri="{9D8B030D-6E8A-4147-A177-3AD203B41FA5}">
                      <a16:colId xmlns:a16="http://schemas.microsoft.com/office/drawing/2014/main" val="1304295282"/>
                    </a:ext>
                  </a:extLst>
                </a:gridCol>
                <a:gridCol w="998911">
                  <a:extLst>
                    <a:ext uri="{9D8B030D-6E8A-4147-A177-3AD203B41FA5}">
                      <a16:colId xmlns:a16="http://schemas.microsoft.com/office/drawing/2014/main" val="718738199"/>
                    </a:ext>
                  </a:extLst>
                </a:gridCol>
              </a:tblGrid>
              <a:tr h="234429">
                <a:tc>
                  <a:txBody>
                    <a:bodyPr/>
                    <a:lstStyle/>
                    <a:p>
                      <a:pPr marL="36000" algn="ctr" fontAlgn="ctr"/>
                      <a:r>
                        <a:rPr lang="fr-FR" sz="1600" u="none" strike="noStrike">
                          <a:effectLst/>
                        </a:rPr>
                        <a:t> </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1" u="none" strike="noStrike">
                          <a:effectLst/>
                        </a:rPr>
                        <a:t>Compétences</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1" u="none" strike="noStrike">
                          <a:effectLst/>
                        </a:rPr>
                        <a:t>EC </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1" i="0" u="none" strike="noStrike">
                          <a:solidFill>
                            <a:srgbClr val="000000"/>
                          </a:solidFill>
                          <a:effectLst/>
                          <a:latin typeface="Calibri" panose="020F0502020204030204" pitchFamily="34" charset="0"/>
                        </a:rPr>
                        <a:t>Heures </a:t>
                      </a:r>
                    </a:p>
                    <a:p>
                      <a:pPr marL="36000" algn="ctr" fontAlgn="ctr"/>
                      <a:r>
                        <a:rPr lang="fr-FR" sz="1600" b="1" i="0" u="none" strike="noStrike">
                          <a:solidFill>
                            <a:srgbClr val="000000"/>
                          </a:solidFill>
                          <a:effectLst/>
                          <a:latin typeface="Calibri" panose="020F0502020204030204" pitchFamily="34" charset="0"/>
                        </a:rPr>
                        <a:t>formation</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b="1" u="none" strike="noStrike">
                          <a:effectLst/>
                        </a:rPr>
                        <a:t>Heures</a:t>
                      </a:r>
                    </a:p>
                    <a:p>
                      <a:pPr marL="36000" algn="ctr" fontAlgn="ctr"/>
                      <a:r>
                        <a:rPr lang="fr-FR" sz="1600" b="1" u="none" strike="noStrike">
                          <a:effectLst/>
                        </a:rPr>
                        <a:t>M1</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1" u="none" strike="noStrike">
                          <a:effectLst/>
                        </a:rPr>
                        <a:t>Heures M2</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9231366"/>
                  </a:ext>
                </a:extLst>
              </a:tr>
              <a:tr h="129519">
                <a:tc rowSpan="4">
                  <a:txBody>
                    <a:bodyPr/>
                    <a:lstStyle/>
                    <a:p>
                      <a:pPr marL="36000" algn="ctr" fontAlgn="ctr"/>
                      <a:r>
                        <a:rPr lang="fr-FR" sz="1600" b="1" u="none" strike="noStrike">
                          <a:effectLst/>
                        </a:rPr>
                        <a:t>UE1</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marL="36000" algn="l" fontAlgn="ctr"/>
                      <a:r>
                        <a:rPr lang="fr-FR" sz="1600" b="1" u="none" strike="noStrike">
                          <a:effectLst/>
                        </a:rPr>
                        <a:t>C1</a:t>
                      </a:r>
                      <a:br>
                        <a:rPr lang="fr-FR" sz="1600" u="none" strike="noStrike">
                          <a:effectLst/>
                        </a:rPr>
                      </a:br>
                      <a:r>
                        <a:rPr lang="fr-FR" sz="1600" u="none" strike="noStrike">
                          <a:effectLst/>
                        </a:rPr>
                        <a:t>Maîtriser les savoirs à enseigner et leur didactique</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l" fontAlgn="ctr"/>
                      <a:r>
                        <a:rPr lang="fr-FR" sz="1600" u="none" strike="noStrike">
                          <a:effectLst/>
                        </a:rPr>
                        <a:t>Français</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94</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72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22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9505368"/>
                  </a:ext>
                </a:extLst>
              </a:tr>
              <a:tr h="129519">
                <a:tc vMerge="1">
                  <a:txBody>
                    <a:bodyPr/>
                    <a:lstStyle/>
                    <a:p>
                      <a:endParaRPr lang="fr-FR"/>
                    </a:p>
                  </a:txBody>
                  <a:tcPr/>
                </a:tc>
                <a:tc vMerge="1">
                  <a:txBody>
                    <a:bodyPr/>
                    <a:lstStyle/>
                    <a:p>
                      <a:endParaRPr lang="fr-FR"/>
                    </a:p>
                  </a:txBody>
                  <a:tcPr/>
                </a:tc>
                <a:tc>
                  <a:txBody>
                    <a:bodyPr/>
                    <a:lstStyle/>
                    <a:p>
                      <a:pPr marL="36000" algn="l" fontAlgn="ctr"/>
                      <a:r>
                        <a:rPr lang="fr-FR" sz="1600" u="none" strike="noStrike">
                          <a:effectLst/>
                        </a:rPr>
                        <a:t>Mathématiques</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94</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72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22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0907334"/>
                  </a:ext>
                </a:extLst>
              </a:tr>
              <a:tr h="234429">
                <a:tc vMerge="1">
                  <a:txBody>
                    <a:bodyPr/>
                    <a:lstStyle/>
                    <a:p>
                      <a:endParaRPr lang="fr-FR"/>
                    </a:p>
                  </a:txBody>
                  <a:tcPr/>
                </a:tc>
                <a:tc vMerge="1">
                  <a:txBody>
                    <a:bodyPr/>
                    <a:lstStyle/>
                    <a:p>
                      <a:endParaRPr lang="fr-FR"/>
                    </a:p>
                  </a:txBody>
                  <a:tcPr/>
                </a:tc>
                <a:tc>
                  <a:txBody>
                    <a:bodyPr/>
                    <a:lstStyle/>
                    <a:p>
                      <a:pPr marL="36000" algn="l" fontAlgn="ctr"/>
                      <a:r>
                        <a:rPr lang="fr-FR" sz="1600" u="none" strike="noStrike">
                          <a:effectLst/>
                        </a:rPr>
                        <a:t>Polyvalence 1 (EPS, Sciences)</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82</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50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32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9713206"/>
                  </a:ext>
                </a:extLst>
              </a:tr>
              <a:tr h="234429">
                <a:tc vMerge="1">
                  <a:txBody>
                    <a:bodyPr/>
                    <a:lstStyle/>
                    <a:p>
                      <a:endParaRPr lang="fr-FR"/>
                    </a:p>
                  </a:txBody>
                  <a:tcPr/>
                </a:tc>
                <a:tc vMerge="1">
                  <a:txBody>
                    <a:bodyPr/>
                    <a:lstStyle/>
                    <a:p>
                      <a:endParaRPr lang="fr-FR"/>
                    </a:p>
                  </a:txBody>
                  <a:tcPr/>
                </a:tc>
                <a:tc>
                  <a:txBody>
                    <a:bodyPr/>
                    <a:lstStyle/>
                    <a:p>
                      <a:pPr marL="36000" algn="l" fontAlgn="ctr"/>
                      <a:r>
                        <a:rPr lang="fr-FR" sz="1600" u="none" strike="noStrike">
                          <a:effectLst/>
                        </a:rPr>
                        <a:t>Polyvalence 2 (HG, EMC, Arts, LV)</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128</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76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52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1478205"/>
                  </a:ext>
                </a:extLst>
              </a:tr>
              <a:tr h="462383">
                <a:tc rowSpan="3">
                  <a:txBody>
                    <a:bodyPr/>
                    <a:lstStyle/>
                    <a:p>
                      <a:pPr marL="36000" algn="ctr" fontAlgn="ctr"/>
                      <a:r>
                        <a:rPr lang="fr-FR" sz="1600" b="1" u="none" strike="noStrike">
                          <a:effectLst/>
                        </a:rPr>
                        <a:t>UE2</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6000" algn="l" fontAlgn="ctr"/>
                      <a:r>
                        <a:rPr lang="fr-FR" sz="1600" b="1" u="none" strike="noStrike">
                          <a:effectLst/>
                        </a:rPr>
                        <a:t>C2</a:t>
                      </a:r>
                      <a:r>
                        <a:rPr lang="fr-FR" sz="1600" u="none" strike="noStrike">
                          <a:effectLst/>
                        </a:rPr>
                        <a:t> : Concevoir son enseignement au service des apprentissages et de leur évaluation </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52</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30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22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32461"/>
                  </a:ext>
                </a:extLst>
              </a:tr>
              <a:tr h="462383">
                <a:tc vMerge="1">
                  <a:txBody>
                    <a:bodyPr/>
                    <a:lstStyle/>
                    <a:p>
                      <a:endParaRPr lang="fr-FR"/>
                    </a:p>
                  </a:txBody>
                  <a:tcPr/>
                </a:tc>
                <a:tc gridSpan="2">
                  <a:txBody>
                    <a:bodyPr/>
                    <a:lstStyle/>
                    <a:p>
                      <a:pPr marL="36000" algn="l" fontAlgn="ctr"/>
                      <a:r>
                        <a:rPr lang="fr-FR" sz="1600" b="1" u="none" strike="noStrike">
                          <a:effectLst/>
                        </a:rPr>
                        <a:t>C3</a:t>
                      </a:r>
                      <a:r>
                        <a:rPr lang="fr-FR" sz="1600" u="none" strike="noStrike">
                          <a:effectLst/>
                        </a:rPr>
                        <a:t> : Mettre en œuvre et animer des situations d’enseignement et d’apprentissage</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chemeClr val="tx1"/>
                          </a:solidFill>
                          <a:effectLst/>
                          <a:latin typeface="Calibri" panose="020F0502020204030204" pitchFamily="34" charset="0"/>
                        </a:rPr>
                        <a:t>26</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solidFill>
                            <a:schemeClr val="tx1"/>
                          </a:solidFill>
                          <a:effectLst/>
                        </a:rPr>
                        <a:t>16</a:t>
                      </a:r>
                      <a:endParaRPr lang="fr-FR" sz="1600" b="0" i="0" u="none" strike="noStrike">
                        <a:solidFill>
                          <a:schemeClr val="tx1"/>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4626698"/>
                  </a:ext>
                </a:extLst>
              </a:tr>
              <a:tr h="348406">
                <a:tc vMerge="1">
                  <a:txBody>
                    <a:bodyPr/>
                    <a:lstStyle/>
                    <a:p>
                      <a:endParaRPr lang="fr-FR"/>
                    </a:p>
                  </a:txBody>
                  <a:tcPr/>
                </a:tc>
                <a:tc gridSpan="2">
                  <a:txBody>
                    <a:bodyPr/>
                    <a:lstStyle/>
                    <a:p>
                      <a:pPr marL="36000" algn="l" fontAlgn="ctr"/>
                      <a:r>
                        <a:rPr lang="fr-FR" sz="1600" b="1" u="none" strike="noStrike">
                          <a:effectLst/>
                        </a:rPr>
                        <a:t>C4</a:t>
                      </a:r>
                      <a:r>
                        <a:rPr lang="fr-FR" sz="1600" u="none" strike="noStrike">
                          <a:effectLst/>
                        </a:rPr>
                        <a:t> : Enseigner dans le cadre de la polyvalence </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32</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16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0035389"/>
                  </a:ext>
                </a:extLst>
              </a:tr>
              <a:tr h="348406">
                <a:tc rowSpan="2">
                  <a:txBody>
                    <a:bodyPr/>
                    <a:lstStyle/>
                    <a:p>
                      <a:pPr marL="36000" algn="ctr" fontAlgn="ctr"/>
                      <a:r>
                        <a:rPr lang="fr-FR" sz="1600" b="1" u="none" strike="noStrike">
                          <a:effectLst/>
                        </a:rPr>
                        <a:t>UE3</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6000" algn="l" fontAlgn="ctr"/>
                      <a:r>
                        <a:rPr lang="fr-FR" sz="1600" b="1" u="none" strike="noStrike">
                          <a:effectLst/>
                        </a:rPr>
                        <a:t>C5</a:t>
                      </a:r>
                      <a:r>
                        <a:rPr lang="fr-FR" sz="1600" u="none" strike="noStrike">
                          <a:effectLst/>
                        </a:rPr>
                        <a:t>  : Adapter son action à la diversité des contextes scolaires</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44</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30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14</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2453279"/>
                  </a:ext>
                </a:extLst>
              </a:tr>
              <a:tr h="348406">
                <a:tc vMerge="1">
                  <a:txBody>
                    <a:bodyPr/>
                    <a:lstStyle/>
                    <a:p>
                      <a:endParaRPr lang="fr-FR"/>
                    </a:p>
                  </a:txBody>
                  <a:tcPr/>
                </a:tc>
                <a:tc gridSpan="2">
                  <a:txBody>
                    <a:bodyPr/>
                    <a:lstStyle/>
                    <a:p>
                      <a:pPr marL="36000" algn="l" fontAlgn="ctr"/>
                      <a:r>
                        <a:rPr lang="fr-FR" sz="1600" b="1" u="none" strike="noStrike">
                          <a:effectLst/>
                        </a:rPr>
                        <a:t>C6</a:t>
                      </a:r>
                      <a:r>
                        <a:rPr lang="fr-FR" sz="1600" u="none" strike="noStrike">
                          <a:effectLst/>
                        </a:rPr>
                        <a:t> : Prendre en compte la diversité des élèves </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56</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46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5874147"/>
                  </a:ext>
                </a:extLst>
              </a:tr>
              <a:tr h="348406">
                <a:tc rowSpan="2">
                  <a:txBody>
                    <a:bodyPr/>
                    <a:lstStyle/>
                    <a:p>
                      <a:pPr marL="36000" algn="ctr" fontAlgn="ctr"/>
                      <a:r>
                        <a:rPr lang="fr-FR" sz="1600" b="1" u="none" strike="noStrike">
                          <a:effectLst/>
                        </a:rPr>
                        <a:t>UE4</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6000" algn="l" fontAlgn="ctr"/>
                      <a:r>
                        <a:rPr lang="fr-FR" sz="1600" b="1" u="none" strike="noStrike">
                          <a:effectLst/>
                        </a:rPr>
                        <a:t>C7</a:t>
                      </a:r>
                      <a:r>
                        <a:rPr lang="fr-FR" sz="1600" u="none" strike="noStrike">
                          <a:effectLst/>
                        </a:rPr>
                        <a:t> : Situer sa pratique professionnelle au sein de l'École et de ses enjeux</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34</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24</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10</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2192063"/>
                  </a:ext>
                </a:extLst>
              </a:tr>
              <a:tr h="462383">
                <a:tc vMerge="1">
                  <a:txBody>
                    <a:bodyPr/>
                    <a:lstStyle/>
                    <a:p>
                      <a:endParaRPr lang="fr-FR"/>
                    </a:p>
                  </a:txBody>
                  <a:tcPr/>
                </a:tc>
                <a:tc gridSpan="2">
                  <a:txBody>
                    <a:bodyPr/>
                    <a:lstStyle/>
                    <a:p>
                      <a:pPr marL="36000" algn="l" fontAlgn="ctr"/>
                      <a:r>
                        <a:rPr lang="fr-FR" sz="1600" b="1" u="none" strike="noStrike">
                          <a:effectLst/>
                        </a:rPr>
                        <a:t>C8</a:t>
                      </a:r>
                      <a:r>
                        <a:rPr lang="fr-FR" sz="1600" u="none" strike="noStrike">
                          <a:effectLst/>
                        </a:rPr>
                        <a:t> : Inscrire son action au bénéfice de la communauté éducative de manière éthique et responsable </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58</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42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6807730"/>
                  </a:ext>
                </a:extLst>
              </a:tr>
              <a:tr h="576360">
                <a:tc rowSpan="2">
                  <a:txBody>
                    <a:bodyPr/>
                    <a:lstStyle/>
                    <a:p>
                      <a:pPr marL="36000" algn="ctr" fontAlgn="ctr"/>
                      <a:r>
                        <a:rPr lang="fr-FR" sz="1600" b="1" u="none" strike="noStrike">
                          <a:effectLst/>
                        </a:rPr>
                        <a:t>UE5</a:t>
                      </a:r>
                      <a:endParaRPr lang="fr-FR" sz="1600" b="1"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36000" algn="l" fontAlgn="ctr"/>
                      <a:r>
                        <a:rPr lang="fr-FR" sz="1600" b="1" u="none" strike="noStrike">
                          <a:effectLst/>
                        </a:rPr>
                        <a:t>C9</a:t>
                      </a:r>
                      <a:r>
                        <a:rPr lang="fr-FR" sz="1600" u="none" strike="noStrike">
                          <a:effectLst/>
                        </a:rPr>
                        <a:t> : S’inscrire dans une démarche de recherche pour développer ses compétences professionnelles</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50</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38</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12</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960760"/>
                  </a:ext>
                </a:extLst>
              </a:tr>
              <a:tr h="462383">
                <a:tc vMerge="1">
                  <a:txBody>
                    <a:bodyPr/>
                    <a:lstStyle/>
                    <a:p>
                      <a:endParaRPr lang="fr-FR"/>
                    </a:p>
                  </a:txBody>
                  <a:tcPr/>
                </a:tc>
                <a:tc gridSpan="2">
                  <a:txBody>
                    <a:bodyPr/>
                    <a:lstStyle/>
                    <a:p>
                      <a:pPr marL="36000" algn="just" fontAlgn="ctr"/>
                      <a:r>
                        <a:rPr lang="fr-FR" sz="1600" b="1" u="none" strike="noStrike">
                          <a:effectLst/>
                        </a:rPr>
                        <a:t>C10</a:t>
                      </a:r>
                      <a:r>
                        <a:rPr lang="fr-FR" sz="1600" u="none" strike="noStrike">
                          <a:effectLst/>
                        </a:rPr>
                        <a:t> : S’engager au sein d’un collectif pour améliorer sa pratique professionnelle</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fr-FR" sz="12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b="0" i="0" u="none" strike="noStrike">
                          <a:solidFill>
                            <a:srgbClr val="000000"/>
                          </a:solidFill>
                          <a:effectLst/>
                          <a:latin typeface="Calibri" panose="020F0502020204030204" pitchFamily="34" charset="0"/>
                        </a:rPr>
                        <a:t>30</a:t>
                      </a: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36000" algn="ctr" fontAlgn="ctr"/>
                      <a:r>
                        <a:rPr lang="fr-FR" sz="1600" u="none" strike="noStrike">
                          <a:effectLst/>
                        </a:rPr>
                        <a:t>16</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ctr"/>
                      <a:r>
                        <a:rPr lang="fr-FR" sz="1600" u="none" strike="noStrike">
                          <a:effectLst/>
                        </a:rPr>
                        <a:t>14</a:t>
                      </a:r>
                      <a:endParaRPr lang="fr-FR" sz="1600" b="0" i="0" u="none" strike="noStrike">
                        <a:solidFill>
                          <a:srgbClr val="000000"/>
                        </a:solidFill>
                        <a:effectLst/>
                        <a:latin typeface="Calibri" panose="020F0502020204030204" pitchFamily="34" charset="0"/>
                      </a:endParaRPr>
                    </a:p>
                  </a:txBody>
                  <a:tcPr marL="5317" marR="5317" marT="531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4862472"/>
                  </a:ext>
                </a:extLst>
              </a:tr>
            </a:tbl>
          </a:graphicData>
        </a:graphic>
      </p:graphicFrame>
      <p:sp>
        <p:nvSpPr>
          <p:cNvPr id="2" name="ZoneTexte 1">
            <a:extLst>
              <a:ext uri="{FF2B5EF4-FFF2-40B4-BE49-F238E27FC236}">
                <a16:creationId xmlns:a16="http://schemas.microsoft.com/office/drawing/2014/main" id="{9EF425BA-F245-39D7-B9F9-2C368D78EEF9}"/>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2963233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685014" y="954463"/>
            <a:ext cx="10821971" cy="4949073"/>
          </a:xfrm>
        </p:spPr>
        <p:txBody>
          <a:bodyPr>
            <a:normAutofit/>
          </a:bodyPr>
          <a:lstStyle/>
          <a:p>
            <a:pPr algn="just"/>
            <a:r>
              <a:rPr lang="fr-FR" b="1">
                <a:solidFill>
                  <a:srgbClr val="E72F2A"/>
                </a:solidFill>
                <a:latin typeface="+mj-lt"/>
              </a:rPr>
              <a:t>Master métiers de l’enseignement et de l’éducation (M2E) 2</a:t>
            </a:r>
            <a:r>
              <a:rPr lang="fr-FR" b="1" baseline="30000">
                <a:solidFill>
                  <a:srgbClr val="E72F2A"/>
                </a:solidFill>
                <a:latin typeface="+mj-lt"/>
              </a:rPr>
              <a:t>nd</a:t>
            </a:r>
            <a:r>
              <a:rPr lang="fr-FR" b="1">
                <a:solidFill>
                  <a:srgbClr val="E72F2A"/>
                </a:solidFill>
                <a:latin typeface="+mj-lt"/>
              </a:rPr>
              <a:t> degré</a:t>
            </a:r>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13</a:t>
            </a:fld>
            <a:endParaRPr lang="fr-FR"/>
          </a:p>
        </p:txBody>
      </p:sp>
      <p:graphicFrame>
        <p:nvGraphicFramePr>
          <p:cNvPr id="2" name="Tableau 1">
            <a:extLst>
              <a:ext uri="{FF2B5EF4-FFF2-40B4-BE49-F238E27FC236}">
                <a16:creationId xmlns:a16="http://schemas.microsoft.com/office/drawing/2014/main" id="{F7077C8A-21D9-4E48-AA6D-97C213509AC5}"/>
              </a:ext>
            </a:extLst>
          </p:cNvPr>
          <p:cNvGraphicFramePr>
            <a:graphicFrameLocks noGrp="1"/>
          </p:cNvGraphicFramePr>
          <p:nvPr>
            <p:extLst>
              <p:ext uri="{D42A27DB-BD31-4B8C-83A1-F6EECF244321}">
                <p14:modId xmlns:p14="http://schemas.microsoft.com/office/powerpoint/2010/main" val="3398477869"/>
              </p:ext>
            </p:extLst>
          </p:nvPr>
        </p:nvGraphicFramePr>
        <p:xfrm>
          <a:off x="685014" y="1456836"/>
          <a:ext cx="10964518" cy="5249110"/>
        </p:xfrm>
        <a:graphic>
          <a:graphicData uri="http://schemas.openxmlformats.org/drawingml/2006/table">
            <a:tbl>
              <a:tblPr firstRow="1" firstCol="1" bandRow="1">
                <a:tableStyleId>{5C22544A-7EE6-4342-B048-85BDC9FD1C3A}</a:tableStyleId>
              </a:tblPr>
              <a:tblGrid>
                <a:gridCol w="1657721">
                  <a:extLst>
                    <a:ext uri="{9D8B030D-6E8A-4147-A177-3AD203B41FA5}">
                      <a16:colId xmlns:a16="http://schemas.microsoft.com/office/drawing/2014/main" val="4109913279"/>
                    </a:ext>
                  </a:extLst>
                </a:gridCol>
                <a:gridCol w="3576151">
                  <a:extLst>
                    <a:ext uri="{9D8B030D-6E8A-4147-A177-3AD203B41FA5}">
                      <a16:colId xmlns:a16="http://schemas.microsoft.com/office/drawing/2014/main" val="3937220985"/>
                    </a:ext>
                  </a:extLst>
                </a:gridCol>
                <a:gridCol w="2790504">
                  <a:extLst>
                    <a:ext uri="{9D8B030D-6E8A-4147-A177-3AD203B41FA5}">
                      <a16:colId xmlns:a16="http://schemas.microsoft.com/office/drawing/2014/main" val="2188384095"/>
                    </a:ext>
                  </a:extLst>
                </a:gridCol>
                <a:gridCol w="1226234">
                  <a:extLst>
                    <a:ext uri="{9D8B030D-6E8A-4147-A177-3AD203B41FA5}">
                      <a16:colId xmlns:a16="http://schemas.microsoft.com/office/drawing/2014/main" val="3168123964"/>
                    </a:ext>
                  </a:extLst>
                </a:gridCol>
                <a:gridCol w="793208">
                  <a:extLst>
                    <a:ext uri="{9D8B030D-6E8A-4147-A177-3AD203B41FA5}">
                      <a16:colId xmlns:a16="http://schemas.microsoft.com/office/drawing/2014/main" val="266425207"/>
                    </a:ext>
                  </a:extLst>
                </a:gridCol>
                <a:gridCol w="920700">
                  <a:extLst>
                    <a:ext uri="{9D8B030D-6E8A-4147-A177-3AD203B41FA5}">
                      <a16:colId xmlns:a16="http://schemas.microsoft.com/office/drawing/2014/main" val="3780166799"/>
                    </a:ext>
                  </a:extLst>
                </a:gridCol>
              </a:tblGrid>
              <a:tr h="662247">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UE </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Compétences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EC</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tx1"/>
                          </a:solidFill>
                          <a:effectLst/>
                          <a:latin typeface="+mj-lt"/>
                          <a:ea typeface="+mn-ea"/>
                          <a:cs typeface="+mn-cs"/>
                        </a:rPr>
                        <a:t>Heures de la formation</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tx1"/>
                          </a:solidFill>
                          <a:effectLst/>
                          <a:latin typeface="+mj-lt"/>
                          <a:ea typeface="+mn-ea"/>
                          <a:cs typeface="+mn-cs"/>
                        </a:rPr>
                        <a:t>Heures M1</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Heures M2</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74846768"/>
                  </a:ext>
                </a:extLst>
              </a:tr>
              <a:tr h="754819">
                <a:tc rowSpan="2">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UE1</a:t>
                      </a:r>
                      <a:br>
                        <a:rPr lang="fr-FR" sz="1600" b="0" u="none" strike="noStrike" kern="1200">
                          <a:solidFill>
                            <a:schemeClr val="dk1"/>
                          </a:solidFill>
                          <a:effectLst/>
                          <a:latin typeface="+mj-lt"/>
                          <a:ea typeface="+mn-ea"/>
                          <a:cs typeface="+mn-cs"/>
                        </a:rPr>
                      </a:br>
                      <a:br>
                        <a:rPr lang="fr-FR" sz="1600" b="0" u="none" strike="noStrike" kern="1200">
                          <a:solidFill>
                            <a:schemeClr val="dk1"/>
                          </a:solidFill>
                          <a:effectLst/>
                          <a:latin typeface="+mj-lt"/>
                          <a:ea typeface="+mn-ea"/>
                          <a:cs typeface="+mn-cs"/>
                        </a:rPr>
                      </a:br>
                      <a:r>
                        <a:rPr lang="fr-FR" sz="1600" b="0" u="none" strike="noStrike" kern="1200">
                          <a:solidFill>
                            <a:schemeClr val="dk1"/>
                          </a:solidFill>
                          <a:effectLst/>
                          <a:latin typeface="+mj-lt"/>
                          <a:ea typeface="+mn-ea"/>
                          <a:cs typeface="+mn-cs"/>
                        </a:rPr>
                        <a:t>Savoirs et Didactique</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C1</a:t>
                      </a:r>
                      <a:br>
                        <a:rPr lang="fr-FR" sz="1600" u="none" strike="noStrike" kern="1200">
                          <a:solidFill>
                            <a:schemeClr val="dk1"/>
                          </a:solidFill>
                          <a:effectLst/>
                          <a:latin typeface="+mj-lt"/>
                          <a:ea typeface="+mn-ea"/>
                          <a:cs typeface="+mn-cs"/>
                        </a:rPr>
                      </a:br>
                      <a:r>
                        <a:rPr lang="fr-FR" sz="1600" u="none" strike="noStrike" kern="1200">
                          <a:solidFill>
                            <a:schemeClr val="dk1"/>
                          </a:solidFill>
                          <a:effectLst/>
                          <a:latin typeface="+mj-lt"/>
                          <a:ea typeface="+mn-ea"/>
                          <a:cs typeface="+mn-cs"/>
                        </a:rPr>
                        <a:t>Maîtriser les savoirs disciplinaires en lien avec les contenus à enseigner</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marL="0" algn="l" defTabSz="914400" rtl="0" eaLnBrk="1" fontAlgn="ctr" latinLnBrk="0" hangingPunct="1">
                        <a:lnSpc>
                          <a:spcPct val="107000"/>
                        </a:lnSpc>
                        <a:spcAft>
                          <a:spcPts val="800"/>
                        </a:spcAft>
                      </a:pPr>
                      <a:r>
                        <a:rPr lang="fr-FR" sz="1600" i="1" u="none" strike="noStrike" kern="1200">
                          <a:solidFill>
                            <a:schemeClr val="dk1"/>
                          </a:solidFill>
                          <a:effectLst/>
                          <a:latin typeface="+mj-lt"/>
                          <a:ea typeface="+mn-ea"/>
                          <a:cs typeface="+mn-cs"/>
                        </a:rPr>
                        <a:t>Éléments déclinés par parcours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230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190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40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74335506"/>
                  </a:ext>
                </a:extLst>
              </a:tr>
              <a:tr h="754819">
                <a:tc vMerge="1">
                  <a:txBody>
                    <a:bodyPr/>
                    <a:lstStyle/>
                    <a:p>
                      <a:endParaRPr lang="fr-FR"/>
                    </a:p>
                  </a:txBody>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C2</a:t>
                      </a:r>
                      <a:br>
                        <a:rPr lang="fr-FR" sz="1600" u="none" strike="noStrike" kern="1200">
                          <a:solidFill>
                            <a:schemeClr val="dk1"/>
                          </a:solidFill>
                          <a:effectLst/>
                          <a:latin typeface="+mj-lt"/>
                          <a:ea typeface="+mn-ea"/>
                          <a:cs typeface="+mn-cs"/>
                        </a:rPr>
                      </a:br>
                      <a:r>
                        <a:rPr lang="fr-FR" sz="1600" u="none" strike="noStrike" kern="1200">
                          <a:solidFill>
                            <a:schemeClr val="dk1"/>
                          </a:solidFill>
                          <a:effectLst/>
                          <a:latin typeface="+mj-lt"/>
                          <a:ea typeface="+mn-ea"/>
                          <a:cs typeface="+mn-cs"/>
                        </a:rPr>
                        <a:t>Concevoir un enseignement au service des apprentissages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130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80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50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19945377"/>
                  </a:ext>
                </a:extLst>
              </a:tr>
              <a:tr h="980986">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UE2</a:t>
                      </a:r>
                      <a:br>
                        <a:rPr lang="fr-FR" sz="1600" b="0" u="none" strike="noStrike" kern="1200">
                          <a:solidFill>
                            <a:schemeClr val="dk1"/>
                          </a:solidFill>
                          <a:effectLst/>
                          <a:latin typeface="+mj-lt"/>
                          <a:ea typeface="+mn-ea"/>
                          <a:cs typeface="+mn-cs"/>
                        </a:rPr>
                      </a:br>
                      <a:br>
                        <a:rPr lang="fr-FR" sz="1600" b="0" u="none" strike="noStrike" kern="1200">
                          <a:solidFill>
                            <a:schemeClr val="dk1"/>
                          </a:solidFill>
                          <a:effectLst/>
                          <a:latin typeface="+mj-lt"/>
                          <a:ea typeface="+mn-ea"/>
                          <a:cs typeface="+mn-cs"/>
                        </a:rPr>
                      </a:br>
                      <a:r>
                        <a:rPr lang="fr-FR" sz="1600" b="0" u="none" strike="noStrike" kern="1200">
                          <a:solidFill>
                            <a:schemeClr val="dk1"/>
                          </a:solidFill>
                          <a:effectLst/>
                          <a:latin typeface="+mj-lt"/>
                          <a:ea typeface="+mn-ea"/>
                          <a:cs typeface="+mn-cs"/>
                        </a:rPr>
                        <a:t>Enseignement</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C3</a:t>
                      </a:r>
                      <a:br>
                        <a:rPr lang="fr-FR" sz="1600" u="none" strike="noStrike" kern="1200">
                          <a:solidFill>
                            <a:schemeClr val="dk1"/>
                          </a:solidFill>
                          <a:effectLst/>
                          <a:latin typeface="+mj-lt"/>
                          <a:ea typeface="+mn-ea"/>
                          <a:cs typeface="+mn-cs"/>
                        </a:rPr>
                      </a:br>
                      <a:r>
                        <a:rPr lang="fr-FR" sz="1600" u="none" strike="noStrike" kern="1200">
                          <a:solidFill>
                            <a:schemeClr val="dk1"/>
                          </a:solidFill>
                          <a:effectLst/>
                          <a:latin typeface="+mj-lt"/>
                          <a:ea typeface="+mn-ea"/>
                          <a:cs typeface="+mn-cs"/>
                        </a:rPr>
                        <a:t>Mettre en œuvre et animer des situations d’apprentissage et d’enseignement </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l" defTabSz="914400" rtl="0" eaLnBrk="1" fontAlgn="ctr" latinLnBrk="0" hangingPunct="1">
                        <a:lnSpc>
                          <a:spcPct val="107000"/>
                        </a:lnSpc>
                        <a:spcAft>
                          <a:spcPts val="800"/>
                        </a:spcAft>
                      </a:pPr>
                      <a:r>
                        <a:rPr lang="fr-FR" sz="1600" i="1" u="none" strike="noStrike" kern="1200">
                          <a:solidFill>
                            <a:schemeClr val="dk1"/>
                          </a:solidFill>
                          <a:effectLst/>
                          <a:latin typeface="+mj-lt"/>
                          <a:ea typeface="+mn-ea"/>
                          <a:cs typeface="+mn-cs"/>
                        </a:rPr>
                        <a:t>Éléments déclinés par parcours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100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60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40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42666024"/>
                  </a:ext>
                </a:extLst>
              </a:tr>
              <a:tr h="251607">
                <a:tc rowSpan="4">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UE3</a:t>
                      </a:r>
                      <a:br>
                        <a:rPr lang="fr-FR" sz="1600" b="0" u="none" strike="noStrike" kern="1200">
                          <a:solidFill>
                            <a:schemeClr val="dk1"/>
                          </a:solidFill>
                          <a:effectLst/>
                          <a:latin typeface="+mj-lt"/>
                          <a:ea typeface="+mn-ea"/>
                          <a:cs typeface="+mn-cs"/>
                        </a:rPr>
                      </a:br>
                      <a:br>
                        <a:rPr lang="fr-FR" sz="1600" b="0" u="none" strike="noStrike" kern="1200">
                          <a:solidFill>
                            <a:schemeClr val="dk1"/>
                          </a:solidFill>
                          <a:effectLst/>
                          <a:latin typeface="+mj-lt"/>
                          <a:ea typeface="+mn-ea"/>
                          <a:cs typeface="+mn-cs"/>
                        </a:rPr>
                      </a:br>
                      <a:r>
                        <a:rPr lang="fr-FR" sz="1600" b="0" u="none" strike="noStrike" kern="1200">
                          <a:solidFill>
                            <a:schemeClr val="dk1"/>
                          </a:solidFill>
                          <a:effectLst/>
                          <a:latin typeface="+mj-lt"/>
                          <a:ea typeface="+mn-ea"/>
                          <a:cs typeface="+mn-cs"/>
                        </a:rPr>
                        <a:t>Élèves et apprentissage</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3">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C4</a:t>
                      </a:r>
                      <a:br>
                        <a:rPr lang="fr-FR" sz="1600" u="none" strike="noStrike" kern="1200">
                          <a:solidFill>
                            <a:schemeClr val="dk1"/>
                          </a:solidFill>
                          <a:effectLst/>
                          <a:latin typeface="+mj-lt"/>
                          <a:ea typeface="+mn-ea"/>
                          <a:cs typeface="+mn-cs"/>
                        </a:rPr>
                      </a:br>
                      <a:r>
                        <a:rPr lang="fr-FR" sz="1600" u="none" strike="noStrike" kern="1200">
                          <a:solidFill>
                            <a:schemeClr val="dk1"/>
                          </a:solidFill>
                          <a:effectLst/>
                          <a:latin typeface="+mj-lt"/>
                          <a:ea typeface="+mn-ea"/>
                          <a:cs typeface="+mn-cs"/>
                        </a:rPr>
                        <a:t>Adapter son action à la diversité des contextes scolaires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l"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Egalité filles - garçons </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3">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52</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3">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32</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3">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20</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75736403"/>
                  </a:ext>
                </a:extLst>
              </a:tr>
              <a:tr h="503212">
                <a:tc vMerge="1">
                  <a:txBody>
                    <a:bodyPr/>
                    <a:lstStyle/>
                    <a:p>
                      <a:endParaRPr lang="fr-FR"/>
                    </a:p>
                  </a:txBody>
                  <a:tcPr/>
                </a:tc>
                <a:tc vMerge="1">
                  <a:txBody>
                    <a:bodyPr/>
                    <a:lstStyle/>
                    <a:p>
                      <a:endParaRPr lang="fr-FR"/>
                    </a:p>
                  </a:txBody>
                  <a:tcPr/>
                </a:tc>
                <a:tc>
                  <a:txBody>
                    <a:bodyPr/>
                    <a:lstStyle/>
                    <a:p>
                      <a:pPr marL="0" algn="l"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Climat scolaire / Harcèlement / Motivation</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383048725"/>
                  </a:ext>
                </a:extLst>
              </a:tr>
              <a:tr h="503212">
                <a:tc vMerge="1">
                  <a:txBody>
                    <a:bodyPr/>
                    <a:lstStyle/>
                    <a:p>
                      <a:endParaRPr lang="fr-FR"/>
                    </a:p>
                  </a:txBody>
                  <a:tcPr/>
                </a:tc>
                <a:tc vMerge="1">
                  <a:txBody>
                    <a:bodyPr/>
                    <a:lstStyle/>
                    <a:p>
                      <a:endParaRPr lang="fr-FR"/>
                    </a:p>
                  </a:txBody>
                  <a:tcPr/>
                </a:tc>
                <a:tc>
                  <a:txBody>
                    <a:bodyPr/>
                    <a:lstStyle/>
                    <a:p>
                      <a:pPr marL="0" algn="l"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Contextes socio-culturels et inégalités éducatives</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283688454"/>
                  </a:ext>
                </a:extLst>
              </a:tr>
              <a:tr h="735739">
                <a:tc vMerge="1">
                  <a:txBody>
                    <a:bodyPr/>
                    <a:lstStyle/>
                    <a:p>
                      <a:endParaRPr lang="fr-FR"/>
                    </a:p>
                  </a:txBody>
                  <a:tcPr/>
                </a:tc>
                <a:tc>
                  <a:txBody>
                    <a:bodyPr/>
                    <a:lstStyle/>
                    <a:p>
                      <a:pPr marL="0" algn="ctr" defTabSz="914400" rtl="0" eaLnBrk="1" fontAlgn="ctr" latinLnBrk="0" hangingPunct="1">
                        <a:lnSpc>
                          <a:spcPct val="107000"/>
                        </a:lnSpc>
                        <a:spcAft>
                          <a:spcPts val="800"/>
                        </a:spcAft>
                      </a:pPr>
                      <a:r>
                        <a:rPr lang="fr-FR" sz="1600" b="1" u="none" strike="noStrike" kern="1200">
                          <a:solidFill>
                            <a:schemeClr val="dk1"/>
                          </a:solidFill>
                          <a:effectLst/>
                          <a:latin typeface="+mj-lt"/>
                          <a:ea typeface="+mn-ea"/>
                          <a:cs typeface="+mn-cs"/>
                        </a:rPr>
                        <a:t>C5</a:t>
                      </a:r>
                      <a:br>
                        <a:rPr lang="fr-FR" sz="1600" u="none" strike="noStrike" kern="1200">
                          <a:solidFill>
                            <a:schemeClr val="dk1"/>
                          </a:solidFill>
                          <a:effectLst/>
                          <a:latin typeface="+mj-lt"/>
                          <a:ea typeface="+mn-ea"/>
                          <a:cs typeface="+mn-cs"/>
                        </a:rPr>
                      </a:br>
                      <a:r>
                        <a:rPr lang="fr-FR" sz="1600" u="none" strike="noStrike" kern="1200">
                          <a:solidFill>
                            <a:schemeClr val="dk1"/>
                          </a:solidFill>
                          <a:effectLst/>
                          <a:latin typeface="+mj-lt"/>
                          <a:ea typeface="+mn-ea"/>
                          <a:cs typeface="+mn-cs"/>
                        </a:rPr>
                        <a:t>Prendre en compte la diversité des élèves </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l"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Connaissance des élèves adolescents et apprentissage</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58</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36</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fontAlgn="ctr" latinLnBrk="0" hangingPunct="1">
                        <a:lnSpc>
                          <a:spcPct val="107000"/>
                        </a:lnSpc>
                        <a:spcAft>
                          <a:spcPts val="800"/>
                        </a:spcAft>
                      </a:pPr>
                      <a:r>
                        <a:rPr lang="fr-FR" sz="1600" u="none" strike="noStrike" kern="1200">
                          <a:solidFill>
                            <a:schemeClr val="dk1"/>
                          </a:solidFill>
                          <a:effectLst/>
                          <a:latin typeface="+mj-lt"/>
                          <a:ea typeface="+mn-ea"/>
                          <a:cs typeface="+mn-cs"/>
                        </a:rPr>
                        <a:t>22</a:t>
                      </a:r>
                    </a:p>
                  </a:txBody>
                  <a:tcPr marL="40258" marR="4025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46234555"/>
                  </a:ext>
                </a:extLst>
              </a:tr>
            </a:tbl>
          </a:graphicData>
        </a:graphic>
      </p:graphicFrame>
      <p:sp>
        <p:nvSpPr>
          <p:cNvPr id="6" name="ZoneTexte 5">
            <a:extLst>
              <a:ext uri="{FF2B5EF4-FFF2-40B4-BE49-F238E27FC236}">
                <a16:creationId xmlns:a16="http://schemas.microsoft.com/office/drawing/2014/main" id="{D66B2EDA-2B20-9553-9D40-7EB9BB340CE3}"/>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4208905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14</a:t>
            </a:fld>
            <a:endParaRPr lang="fr-FR"/>
          </a:p>
        </p:txBody>
      </p:sp>
      <p:sp>
        <p:nvSpPr>
          <p:cNvPr id="5" name="Espace réservé du pied de page 5">
            <a:extLst>
              <a:ext uri="{FF2B5EF4-FFF2-40B4-BE49-F238E27FC236}">
                <a16:creationId xmlns:a16="http://schemas.microsoft.com/office/drawing/2014/main" id="{B4C1B2FB-D1CE-BCFD-CCC0-2041CF1F193D}"/>
              </a:ext>
            </a:extLst>
          </p:cNvPr>
          <p:cNvSpPr>
            <a:spLocks noGrp="1"/>
          </p:cNvSpPr>
          <p:nvPr>
            <p:ph type="ftr" sz="quarter" idx="11"/>
          </p:nvPr>
        </p:nvSpPr>
        <p:spPr>
          <a:xfrm>
            <a:off x="523876" y="6356350"/>
            <a:ext cx="4114800" cy="365125"/>
          </a:xfrm>
        </p:spPr>
        <p:txBody>
          <a:bodyPr/>
          <a:lstStyle/>
          <a:p>
            <a:pPr algn="l"/>
            <a:r>
              <a:rPr lang="fr-FR"/>
              <a:t>COSP de l’Inspé du 02/02/2026</a:t>
            </a:r>
          </a:p>
        </p:txBody>
      </p:sp>
      <p:graphicFrame>
        <p:nvGraphicFramePr>
          <p:cNvPr id="10" name="Tableau 9">
            <a:extLst>
              <a:ext uri="{FF2B5EF4-FFF2-40B4-BE49-F238E27FC236}">
                <a16:creationId xmlns:a16="http://schemas.microsoft.com/office/drawing/2014/main" id="{9DDF399B-0CC7-49C3-A18C-18861F008B8F}"/>
              </a:ext>
            </a:extLst>
          </p:cNvPr>
          <p:cNvGraphicFramePr>
            <a:graphicFrameLocks noGrp="1"/>
          </p:cNvGraphicFramePr>
          <p:nvPr>
            <p:extLst>
              <p:ext uri="{D42A27DB-BD31-4B8C-83A1-F6EECF244321}">
                <p14:modId xmlns:p14="http://schemas.microsoft.com/office/powerpoint/2010/main" val="301967496"/>
              </p:ext>
            </p:extLst>
          </p:nvPr>
        </p:nvGraphicFramePr>
        <p:xfrm>
          <a:off x="610136" y="1145211"/>
          <a:ext cx="11031604" cy="5637073"/>
        </p:xfrm>
        <a:graphic>
          <a:graphicData uri="http://schemas.openxmlformats.org/drawingml/2006/table">
            <a:tbl>
              <a:tblPr firstRow="1" firstCol="1" bandRow="1">
                <a:tableStyleId>{5C22544A-7EE6-4342-B048-85BDC9FD1C3A}</a:tableStyleId>
              </a:tblPr>
              <a:tblGrid>
                <a:gridCol w="1387194">
                  <a:extLst>
                    <a:ext uri="{9D8B030D-6E8A-4147-A177-3AD203B41FA5}">
                      <a16:colId xmlns:a16="http://schemas.microsoft.com/office/drawing/2014/main" val="3455580014"/>
                    </a:ext>
                  </a:extLst>
                </a:gridCol>
                <a:gridCol w="2449943">
                  <a:extLst>
                    <a:ext uri="{9D8B030D-6E8A-4147-A177-3AD203B41FA5}">
                      <a16:colId xmlns:a16="http://schemas.microsoft.com/office/drawing/2014/main" val="89424808"/>
                    </a:ext>
                  </a:extLst>
                </a:gridCol>
                <a:gridCol w="4206221">
                  <a:extLst>
                    <a:ext uri="{9D8B030D-6E8A-4147-A177-3AD203B41FA5}">
                      <a16:colId xmlns:a16="http://schemas.microsoft.com/office/drawing/2014/main" val="746183637"/>
                    </a:ext>
                  </a:extLst>
                </a:gridCol>
                <a:gridCol w="996082">
                  <a:extLst>
                    <a:ext uri="{9D8B030D-6E8A-4147-A177-3AD203B41FA5}">
                      <a16:colId xmlns:a16="http://schemas.microsoft.com/office/drawing/2014/main" val="3521570309"/>
                    </a:ext>
                  </a:extLst>
                </a:gridCol>
                <a:gridCol w="996082">
                  <a:extLst>
                    <a:ext uri="{9D8B030D-6E8A-4147-A177-3AD203B41FA5}">
                      <a16:colId xmlns:a16="http://schemas.microsoft.com/office/drawing/2014/main" val="3793948092"/>
                    </a:ext>
                  </a:extLst>
                </a:gridCol>
                <a:gridCol w="996082">
                  <a:extLst>
                    <a:ext uri="{9D8B030D-6E8A-4147-A177-3AD203B41FA5}">
                      <a16:colId xmlns:a16="http://schemas.microsoft.com/office/drawing/2014/main" val="2339267389"/>
                    </a:ext>
                  </a:extLst>
                </a:gridCol>
              </a:tblGrid>
              <a:tr h="375064">
                <a:tc rowSpan="10">
                  <a:txBody>
                    <a:bodyPr/>
                    <a:lstStyle/>
                    <a:p>
                      <a:pPr algn="ctr">
                        <a:lnSpc>
                          <a:spcPct val="107000"/>
                        </a:lnSpc>
                        <a:spcAft>
                          <a:spcPts val="800"/>
                        </a:spcAft>
                      </a:pPr>
                      <a:r>
                        <a:rPr lang="fr-FR" sz="1600" b="1">
                          <a:solidFill>
                            <a:schemeClr val="tx1"/>
                          </a:solidFill>
                          <a:effectLst/>
                          <a:latin typeface="+mj-lt"/>
                        </a:rPr>
                        <a:t>UE4</a:t>
                      </a:r>
                      <a:br>
                        <a:rPr lang="fr-FR" sz="1600" b="0">
                          <a:solidFill>
                            <a:schemeClr val="tx1"/>
                          </a:solidFill>
                          <a:effectLst/>
                          <a:latin typeface="+mj-lt"/>
                        </a:rPr>
                      </a:br>
                      <a:br>
                        <a:rPr lang="fr-FR" sz="1600" b="0">
                          <a:solidFill>
                            <a:schemeClr val="tx1"/>
                          </a:solidFill>
                          <a:effectLst/>
                          <a:latin typeface="+mj-lt"/>
                        </a:rPr>
                      </a:br>
                      <a:r>
                        <a:rPr lang="fr-FR" sz="1600" b="0">
                          <a:solidFill>
                            <a:schemeClr val="tx1"/>
                          </a:solidFill>
                          <a:effectLst/>
                          <a:latin typeface="+mj-lt"/>
                        </a:rPr>
                        <a:t>Environnement professionnel</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a:txBody>
                    <a:bodyPr/>
                    <a:lstStyle/>
                    <a:p>
                      <a:pPr algn="ctr">
                        <a:lnSpc>
                          <a:spcPct val="107000"/>
                        </a:lnSpc>
                        <a:spcAft>
                          <a:spcPts val="800"/>
                        </a:spcAft>
                      </a:pPr>
                      <a:r>
                        <a:rPr lang="fr-FR" sz="1600" b="1">
                          <a:solidFill>
                            <a:schemeClr val="tx1"/>
                          </a:solidFill>
                          <a:effectLst/>
                          <a:latin typeface="+mj-lt"/>
                        </a:rPr>
                        <a:t>C6</a:t>
                      </a:r>
                      <a:br>
                        <a:rPr lang="fr-FR" sz="1600" b="0">
                          <a:solidFill>
                            <a:schemeClr val="tx1"/>
                          </a:solidFill>
                          <a:effectLst/>
                          <a:latin typeface="+mj-lt"/>
                        </a:rPr>
                      </a:br>
                      <a:r>
                        <a:rPr lang="fr-FR" sz="1600" b="0">
                          <a:solidFill>
                            <a:schemeClr val="tx1"/>
                          </a:solidFill>
                          <a:effectLst/>
                          <a:latin typeface="+mj-lt"/>
                        </a:rPr>
                        <a:t>Adopter une posture éthique et responsable dans son exercice professionnel </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800"/>
                        </a:spcAft>
                      </a:pPr>
                      <a:r>
                        <a:rPr lang="fr-FR" sz="1500" b="0">
                          <a:solidFill>
                            <a:schemeClr val="tx1"/>
                          </a:solidFill>
                          <a:effectLst/>
                          <a:latin typeface="+mj-lt"/>
                        </a:rPr>
                        <a:t>Finalités et valeurs de l'école de la république</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a:txBody>
                    <a:bodyPr/>
                    <a:lstStyle/>
                    <a:p>
                      <a:pPr algn="ctr">
                        <a:lnSpc>
                          <a:spcPct val="107000"/>
                        </a:lnSpc>
                        <a:spcAft>
                          <a:spcPts val="800"/>
                        </a:spcAft>
                      </a:pPr>
                      <a:r>
                        <a:rPr lang="fr-FR" sz="1600" b="0">
                          <a:solidFill>
                            <a:schemeClr val="tx1"/>
                          </a:solidFill>
                          <a:effectLst/>
                          <a:latin typeface="+mj-lt"/>
                        </a:rPr>
                        <a:t>50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5">
                  <a:txBody>
                    <a:bodyPr/>
                    <a:lstStyle/>
                    <a:p>
                      <a:pPr algn="ctr">
                        <a:lnSpc>
                          <a:spcPct val="107000"/>
                        </a:lnSpc>
                        <a:spcAft>
                          <a:spcPts val="800"/>
                        </a:spcAft>
                      </a:pPr>
                      <a:r>
                        <a:rPr lang="fr-FR" sz="1600" b="0">
                          <a:solidFill>
                            <a:schemeClr val="tx1"/>
                          </a:solidFill>
                          <a:effectLst/>
                          <a:latin typeface="+mj-lt"/>
                        </a:rPr>
                        <a:t>34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a:txBody>
                    <a:bodyPr/>
                    <a:lstStyle/>
                    <a:p>
                      <a:pPr algn="ctr">
                        <a:lnSpc>
                          <a:spcPct val="107000"/>
                        </a:lnSpc>
                        <a:spcAft>
                          <a:spcPts val="800"/>
                        </a:spcAft>
                      </a:pPr>
                      <a:r>
                        <a:rPr lang="fr-FR" sz="1600" b="0">
                          <a:solidFill>
                            <a:schemeClr val="tx1"/>
                          </a:solidFill>
                          <a:effectLst/>
                          <a:latin typeface="+mj-lt"/>
                        </a:rPr>
                        <a:t>16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10965686"/>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Lutte contre les discriminations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4288278821"/>
                  </a:ext>
                </a:extLst>
              </a:tr>
              <a:tr h="444507">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Principe de laïcité et posture laïque de l'enseignant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508981730"/>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Droits et obligations des fonctionnaires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321325634"/>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Eduquer à la citoyenneté numérique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8666787"/>
                  </a:ext>
                </a:extLst>
              </a:tr>
              <a:tr h="241666">
                <a:tc vMerge="1">
                  <a:txBody>
                    <a:bodyPr/>
                    <a:lstStyle/>
                    <a:p>
                      <a:endParaRPr lang="fr-FR"/>
                    </a:p>
                  </a:txBody>
                  <a:tcPr/>
                </a:tc>
                <a:tc rowSpan="5">
                  <a:txBody>
                    <a:bodyPr/>
                    <a:lstStyle/>
                    <a:p>
                      <a:pPr algn="ctr">
                        <a:lnSpc>
                          <a:spcPct val="107000"/>
                        </a:lnSpc>
                        <a:spcAft>
                          <a:spcPts val="800"/>
                        </a:spcAft>
                      </a:pPr>
                      <a:r>
                        <a:rPr lang="fr-FR" sz="1600" b="1">
                          <a:solidFill>
                            <a:schemeClr val="tx1"/>
                          </a:solidFill>
                          <a:effectLst/>
                          <a:latin typeface="+mj-lt"/>
                        </a:rPr>
                        <a:t>C7</a:t>
                      </a:r>
                      <a:br>
                        <a:rPr lang="fr-FR" sz="1600" b="0">
                          <a:solidFill>
                            <a:schemeClr val="tx1"/>
                          </a:solidFill>
                          <a:effectLst/>
                          <a:latin typeface="+mj-lt"/>
                        </a:rPr>
                      </a:br>
                      <a:r>
                        <a:rPr lang="fr-FR" sz="1600" b="0">
                          <a:solidFill>
                            <a:schemeClr val="tx1"/>
                          </a:solidFill>
                          <a:effectLst/>
                          <a:latin typeface="+mj-lt"/>
                        </a:rPr>
                        <a:t>Inscrire son action au bénéfice de la communauté éducative et du service public d’éducation</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800"/>
                        </a:spcAft>
                      </a:pPr>
                      <a:r>
                        <a:rPr lang="fr-FR" sz="1500" b="0">
                          <a:solidFill>
                            <a:schemeClr val="tx1"/>
                          </a:solidFill>
                          <a:effectLst/>
                          <a:latin typeface="+mj-lt"/>
                        </a:rPr>
                        <a:t>Connaissance et enjeux du système éducatif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a:txBody>
                    <a:bodyPr/>
                    <a:lstStyle/>
                    <a:p>
                      <a:pPr algn="ctr">
                        <a:lnSpc>
                          <a:spcPct val="107000"/>
                        </a:lnSpc>
                        <a:spcAft>
                          <a:spcPts val="800"/>
                        </a:spcAft>
                      </a:pPr>
                      <a:r>
                        <a:rPr lang="fr-FR" sz="1600" b="0">
                          <a:solidFill>
                            <a:schemeClr val="tx1"/>
                          </a:solidFill>
                          <a:effectLst/>
                          <a:latin typeface="+mj-lt"/>
                        </a:rPr>
                        <a:t>50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5">
                  <a:txBody>
                    <a:bodyPr/>
                    <a:lstStyle/>
                    <a:p>
                      <a:pPr algn="ctr">
                        <a:lnSpc>
                          <a:spcPct val="107000"/>
                        </a:lnSpc>
                        <a:spcAft>
                          <a:spcPts val="800"/>
                        </a:spcAft>
                      </a:pPr>
                      <a:r>
                        <a:rPr lang="fr-FR" sz="1600" b="0">
                          <a:solidFill>
                            <a:schemeClr val="tx1"/>
                          </a:solidFill>
                          <a:effectLst/>
                          <a:latin typeface="+mj-lt"/>
                        </a:rPr>
                        <a:t>34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5">
                  <a:txBody>
                    <a:bodyPr/>
                    <a:lstStyle/>
                    <a:p>
                      <a:pPr algn="ctr">
                        <a:lnSpc>
                          <a:spcPct val="107000"/>
                        </a:lnSpc>
                        <a:spcAft>
                          <a:spcPts val="800"/>
                        </a:spcAft>
                      </a:pPr>
                      <a:r>
                        <a:rPr lang="fr-FR" sz="1600" b="0">
                          <a:solidFill>
                            <a:schemeClr val="tx1"/>
                          </a:solidFill>
                          <a:effectLst/>
                          <a:latin typeface="+mj-lt"/>
                        </a:rPr>
                        <a:t>16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66173017"/>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Relation école / familles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657858384"/>
                  </a:ext>
                </a:extLst>
              </a:tr>
              <a:tr h="444507">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Développement durable et transition écologique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480397130"/>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Démarche partenariale dont PEAC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521917474"/>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Collaborer, coopérer entre disciplines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719003445"/>
                  </a:ext>
                </a:extLst>
              </a:tr>
              <a:tr h="505555">
                <a:tc rowSpan="5">
                  <a:txBody>
                    <a:bodyPr/>
                    <a:lstStyle/>
                    <a:p>
                      <a:pPr algn="ctr">
                        <a:lnSpc>
                          <a:spcPct val="107000"/>
                        </a:lnSpc>
                        <a:spcAft>
                          <a:spcPts val="800"/>
                        </a:spcAft>
                      </a:pPr>
                      <a:r>
                        <a:rPr lang="fr-FR" sz="1600" b="1">
                          <a:solidFill>
                            <a:schemeClr val="tx1"/>
                          </a:solidFill>
                          <a:effectLst/>
                          <a:latin typeface="+mj-lt"/>
                        </a:rPr>
                        <a:t>UE5</a:t>
                      </a:r>
                      <a:br>
                        <a:rPr lang="fr-FR" sz="1600" b="0">
                          <a:solidFill>
                            <a:schemeClr val="tx1"/>
                          </a:solidFill>
                          <a:effectLst/>
                          <a:latin typeface="+mj-lt"/>
                        </a:rPr>
                      </a:br>
                      <a:br>
                        <a:rPr lang="fr-FR" sz="1600" b="0">
                          <a:solidFill>
                            <a:schemeClr val="tx1"/>
                          </a:solidFill>
                          <a:effectLst/>
                          <a:latin typeface="+mj-lt"/>
                        </a:rPr>
                      </a:br>
                      <a:r>
                        <a:rPr lang="fr-FR" sz="1600" b="0">
                          <a:solidFill>
                            <a:schemeClr val="tx1"/>
                          </a:solidFill>
                          <a:effectLst/>
                          <a:latin typeface="+mj-lt"/>
                        </a:rPr>
                        <a:t>Développement professionnel </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1">
                          <a:solidFill>
                            <a:schemeClr val="tx1"/>
                          </a:solidFill>
                          <a:effectLst/>
                          <a:latin typeface="+mj-lt"/>
                        </a:rPr>
                        <a:t>C9</a:t>
                      </a:r>
                      <a:br>
                        <a:rPr lang="fr-FR" sz="1600" b="0">
                          <a:solidFill>
                            <a:schemeClr val="tx1"/>
                          </a:solidFill>
                          <a:effectLst/>
                          <a:latin typeface="+mj-lt"/>
                        </a:rPr>
                      </a:br>
                      <a:r>
                        <a:rPr lang="fr-FR" sz="1600" b="0">
                          <a:solidFill>
                            <a:schemeClr val="tx1"/>
                          </a:solidFill>
                          <a:effectLst/>
                          <a:latin typeface="+mj-lt"/>
                        </a:rPr>
                        <a:t>S’inscrire dans une démarche de recherche pour développer ses compétences professionnelles</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800"/>
                        </a:spcAft>
                      </a:pPr>
                      <a:r>
                        <a:rPr lang="fr-FR" sz="1500" b="0">
                          <a:solidFill>
                            <a:schemeClr val="tx1"/>
                          </a:solidFill>
                          <a:effectLst/>
                          <a:latin typeface="+mj-lt"/>
                        </a:rPr>
                        <a:t>Formation à la recherche</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60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2">
                  <a:txBody>
                    <a:bodyPr/>
                    <a:lstStyle/>
                    <a:p>
                      <a:pPr algn="ctr">
                        <a:lnSpc>
                          <a:spcPct val="107000"/>
                        </a:lnSpc>
                        <a:spcAft>
                          <a:spcPts val="800"/>
                        </a:spcAft>
                      </a:pPr>
                      <a:r>
                        <a:rPr lang="fr-FR" sz="1600" b="0">
                          <a:solidFill>
                            <a:schemeClr val="tx1"/>
                          </a:solidFill>
                          <a:effectLst/>
                          <a:latin typeface="+mj-lt"/>
                        </a:rPr>
                        <a:t>40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20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33928769"/>
                  </a:ext>
                </a:extLst>
              </a:tr>
              <a:tr h="1009290">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Production de ressources professionnelles au sein d’un collectif </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572888100"/>
                  </a:ext>
                </a:extLst>
              </a:tr>
              <a:tr h="454214">
                <a:tc vMerge="1">
                  <a:txBody>
                    <a:bodyPr/>
                    <a:lstStyle/>
                    <a:p>
                      <a:endParaRPr lang="fr-FR"/>
                    </a:p>
                  </a:txBody>
                  <a:tcPr/>
                </a:tc>
                <a:tc rowSpan="3">
                  <a:txBody>
                    <a:bodyPr/>
                    <a:lstStyle/>
                    <a:p>
                      <a:pPr algn="ctr">
                        <a:lnSpc>
                          <a:spcPct val="107000"/>
                        </a:lnSpc>
                        <a:spcAft>
                          <a:spcPts val="800"/>
                        </a:spcAft>
                      </a:pPr>
                      <a:r>
                        <a:rPr lang="fr-FR" sz="1600" b="1">
                          <a:solidFill>
                            <a:schemeClr val="tx1"/>
                          </a:solidFill>
                          <a:effectLst/>
                          <a:latin typeface="+mj-lt"/>
                        </a:rPr>
                        <a:t>C10</a:t>
                      </a:r>
                      <a:br>
                        <a:rPr lang="fr-FR" sz="1600" b="0">
                          <a:solidFill>
                            <a:schemeClr val="tx1"/>
                          </a:solidFill>
                          <a:effectLst/>
                          <a:latin typeface="+mj-lt"/>
                        </a:rPr>
                      </a:br>
                      <a:r>
                        <a:rPr lang="fr-FR" sz="1600" b="0">
                          <a:solidFill>
                            <a:schemeClr val="tx1"/>
                          </a:solidFill>
                          <a:effectLst/>
                          <a:latin typeface="+mj-lt"/>
                        </a:rPr>
                        <a:t>S’engager au sein d’un collectif pour améliorer sa pratique professionnelle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fr-FR" sz="1500" b="0">
                          <a:solidFill>
                            <a:schemeClr val="tx1"/>
                          </a:solidFill>
                          <a:effectLst/>
                          <a:latin typeface="+mj-lt"/>
                        </a:rPr>
                        <a:t>Numérique</a:t>
                      </a:r>
                      <a:endParaRPr lang="fr-F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3">
                  <a:txBody>
                    <a:bodyPr/>
                    <a:lstStyle/>
                    <a:p>
                      <a:pPr algn="ctr">
                        <a:lnSpc>
                          <a:spcPct val="107000"/>
                        </a:lnSpc>
                        <a:spcAft>
                          <a:spcPts val="800"/>
                        </a:spcAft>
                      </a:pPr>
                      <a:r>
                        <a:rPr lang="fr-FR" sz="1600" b="0">
                          <a:solidFill>
                            <a:schemeClr val="tx1"/>
                          </a:solidFill>
                          <a:effectLst/>
                          <a:latin typeface="+mj-lt"/>
                        </a:rPr>
                        <a:t>50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rowSpan="3">
                  <a:txBody>
                    <a:bodyPr/>
                    <a:lstStyle/>
                    <a:p>
                      <a:pPr algn="ctr">
                        <a:lnSpc>
                          <a:spcPct val="107000"/>
                        </a:lnSpc>
                        <a:spcAft>
                          <a:spcPts val="800"/>
                        </a:spcAft>
                      </a:pPr>
                      <a:r>
                        <a:rPr lang="fr-FR" sz="1600" b="0">
                          <a:solidFill>
                            <a:schemeClr val="tx1"/>
                          </a:solidFill>
                          <a:effectLst/>
                          <a:latin typeface="+mj-lt"/>
                        </a:rPr>
                        <a:t>26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3">
                  <a:txBody>
                    <a:bodyPr/>
                    <a:lstStyle/>
                    <a:p>
                      <a:pPr algn="ctr">
                        <a:lnSpc>
                          <a:spcPct val="107000"/>
                        </a:lnSpc>
                        <a:spcAft>
                          <a:spcPts val="800"/>
                        </a:spcAft>
                      </a:pPr>
                      <a:r>
                        <a:rPr lang="fr-FR" sz="1600" b="0">
                          <a:solidFill>
                            <a:schemeClr val="tx1"/>
                          </a:solidFill>
                          <a:effectLst/>
                          <a:latin typeface="+mj-lt"/>
                        </a:rPr>
                        <a:t>24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86659898"/>
                  </a:ext>
                </a:extLst>
              </a:tr>
              <a:tr h="428814">
                <a:tc vMerge="1">
                  <a:txBody>
                    <a:bodyPr/>
                    <a:lstStyle/>
                    <a:p>
                      <a:endParaRPr lang="fr-FR"/>
                    </a:p>
                  </a:txBody>
                  <a:tcPr>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nSpc>
                          <a:spcPct val="107000"/>
                        </a:lnSpc>
                        <a:spcAft>
                          <a:spcPts val="800"/>
                        </a:spcAft>
                      </a:pPr>
                      <a:r>
                        <a:rPr lang="fr-FR" sz="1500" b="0">
                          <a:solidFill>
                            <a:schemeClr val="tx1"/>
                          </a:solidFill>
                          <a:effectLst/>
                          <a:latin typeface="+mj-lt"/>
                        </a:rPr>
                        <a:t>Langue vivante</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tcPr>
                </a:tc>
                <a:tc vMerge="1">
                  <a:txBody>
                    <a:bodyPr/>
                    <a:lstStyle/>
                    <a:p>
                      <a:endParaRPr lang="fr-F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249104464"/>
                  </a:ext>
                </a:extLst>
              </a:tr>
              <a:tr h="241666">
                <a:tc vMerge="1">
                  <a:txBody>
                    <a:bodyPr/>
                    <a:lstStyle/>
                    <a:p>
                      <a:endParaRPr lang="fr-FR"/>
                    </a:p>
                  </a:txBody>
                  <a:tcPr/>
                </a:tc>
                <a:tc vMerge="1">
                  <a:txBody>
                    <a:bodyPr/>
                    <a:lstStyle/>
                    <a:p>
                      <a:endParaRPr lang="fr-FR"/>
                    </a:p>
                  </a:txBody>
                  <a:tcPr/>
                </a:tc>
                <a:tc>
                  <a:txBody>
                    <a:bodyPr/>
                    <a:lstStyle/>
                    <a:p>
                      <a:pPr>
                        <a:lnSpc>
                          <a:spcPct val="107000"/>
                        </a:lnSpc>
                        <a:spcAft>
                          <a:spcPts val="800"/>
                        </a:spcAft>
                      </a:pPr>
                      <a:r>
                        <a:rPr lang="fr-FR" sz="1500" b="0">
                          <a:solidFill>
                            <a:schemeClr val="tx1"/>
                          </a:solidFill>
                          <a:effectLst/>
                          <a:latin typeface="+mj-lt"/>
                        </a:rPr>
                        <a:t>Analyse de Pratiques Professionnelles (GPAP)</a:t>
                      </a:r>
                      <a:endParaRPr lang="fr-FR" sz="1500" b="0">
                        <a:solidFill>
                          <a:schemeClr val="tx1"/>
                        </a:solidFill>
                        <a:effectLst/>
                        <a:latin typeface="+mj-lt"/>
                        <a:ea typeface="Calibri" panose="020F0502020204030204" pitchFamily="34" charset="0"/>
                        <a:cs typeface="Times New Roman" panose="02020603050405020304" pitchFamily="18" charset="0"/>
                      </a:endParaRPr>
                    </a:p>
                  </a:txBody>
                  <a:tcPr marL="30173" marR="301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4033383958"/>
                  </a:ext>
                </a:extLst>
              </a:tr>
            </a:tbl>
          </a:graphicData>
        </a:graphic>
      </p:graphicFrame>
      <p:sp>
        <p:nvSpPr>
          <p:cNvPr id="2" name="ZoneTexte 1">
            <a:extLst>
              <a:ext uri="{FF2B5EF4-FFF2-40B4-BE49-F238E27FC236}">
                <a16:creationId xmlns:a16="http://schemas.microsoft.com/office/drawing/2014/main" id="{F7755ADB-DB2A-16D3-752C-FDBC8B1DDBF1}"/>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3186193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685014" y="796236"/>
            <a:ext cx="10821971" cy="685309"/>
          </a:xfrm>
        </p:spPr>
        <p:txBody>
          <a:bodyPr>
            <a:normAutofit/>
          </a:bodyPr>
          <a:lstStyle/>
          <a:p>
            <a:pPr algn="just"/>
            <a:r>
              <a:rPr lang="fr-FR" b="1">
                <a:solidFill>
                  <a:srgbClr val="E72F2A"/>
                </a:solidFill>
              </a:rPr>
              <a:t>Master M2E – Conseiller principal d’éducation (CPE)</a:t>
            </a:r>
          </a:p>
          <a:p>
            <a:pPr algn="just"/>
            <a:endParaRPr lang="fr-FR" b="1"/>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15</a:t>
            </a:fld>
            <a:endParaRPr lang="fr-FR"/>
          </a:p>
        </p:txBody>
      </p:sp>
      <p:sp>
        <p:nvSpPr>
          <p:cNvPr id="5" name="Espace réservé du pied de page 5">
            <a:extLst>
              <a:ext uri="{FF2B5EF4-FFF2-40B4-BE49-F238E27FC236}">
                <a16:creationId xmlns:a16="http://schemas.microsoft.com/office/drawing/2014/main" id="{B4C1B2FB-D1CE-BCFD-CCC0-2041CF1F193D}"/>
              </a:ext>
            </a:extLst>
          </p:cNvPr>
          <p:cNvSpPr>
            <a:spLocks noGrp="1"/>
          </p:cNvSpPr>
          <p:nvPr>
            <p:ph type="ftr" sz="quarter" idx="11"/>
          </p:nvPr>
        </p:nvSpPr>
        <p:spPr>
          <a:xfrm>
            <a:off x="523876" y="6356350"/>
            <a:ext cx="4114800" cy="365125"/>
          </a:xfrm>
        </p:spPr>
        <p:txBody>
          <a:bodyPr/>
          <a:lstStyle/>
          <a:p>
            <a:pPr algn="l"/>
            <a:r>
              <a:rPr lang="fr-FR"/>
              <a:t>COSP de l’Inspé du 02/02/2026</a:t>
            </a:r>
          </a:p>
        </p:txBody>
      </p:sp>
      <p:graphicFrame>
        <p:nvGraphicFramePr>
          <p:cNvPr id="6" name="Tableau 5">
            <a:extLst>
              <a:ext uri="{FF2B5EF4-FFF2-40B4-BE49-F238E27FC236}">
                <a16:creationId xmlns:a16="http://schemas.microsoft.com/office/drawing/2014/main" id="{32B7FECB-5539-46C2-A7E8-514D22073EA5}"/>
              </a:ext>
            </a:extLst>
          </p:cNvPr>
          <p:cNvGraphicFramePr>
            <a:graphicFrameLocks noGrp="1"/>
          </p:cNvGraphicFramePr>
          <p:nvPr>
            <p:extLst>
              <p:ext uri="{D42A27DB-BD31-4B8C-83A1-F6EECF244321}">
                <p14:modId xmlns:p14="http://schemas.microsoft.com/office/powerpoint/2010/main" val="3892434813"/>
              </p:ext>
            </p:extLst>
          </p:nvPr>
        </p:nvGraphicFramePr>
        <p:xfrm>
          <a:off x="634454" y="1153755"/>
          <a:ext cx="10958210" cy="5704245"/>
        </p:xfrm>
        <a:graphic>
          <a:graphicData uri="http://schemas.openxmlformats.org/drawingml/2006/table">
            <a:tbl>
              <a:tblPr firstRow="1" firstCol="1" bandRow="1">
                <a:tableStyleId>{5C22544A-7EE6-4342-B048-85BDC9FD1C3A}</a:tableStyleId>
              </a:tblPr>
              <a:tblGrid>
                <a:gridCol w="854516">
                  <a:extLst>
                    <a:ext uri="{9D8B030D-6E8A-4147-A177-3AD203B41FA5}">
                      <a16:colId xmlns:a16="http://schemas.microsoft.com/office/drawing/2014/main" val="587582119"/>
                    </a:ext>
                  </a:extLst>
                </a:gridCol>
                <a:gridCol w="2414458">
                  <a:extLst>
                    <a:ext uri="{9D8B030D-6E8A-4147-A177-3AD203B41FA5}">
                      <a16:colId xmlns:a16="http://schemas.microsoft.com/office/drawing/2014/main" val="2950561587"/>
                    </a:ext>
                  </a:extLst>
                </a:gridCol>
                <a:gridCol w="4769300">
                  <a:extLst>
                    <a:ext uri="{9D8B030D-6E8A-4147-A177-3AD203B41FA5}">
                      <a16:colId xmlns:a16="http://schemas.microsoft.com/office/drawing/2014/main" val="4199484247"/>
                    </a:ext>
                  </a:extLst>
                </a:gridCol>
                <a:gridCol w="1008396">
                  <a:extLst>
                    <a:ext uri="{9D8B030D-6E8A-4147-A177-3AD203B41FA5}">
                      <a16:colId xmlns:a16="http://schemas.microsoft.com/office/drawing/2014/main" val="1535519355"/>
                    </a:ext>
                  </a:extLst>
                </a:gridCol>
                <a:gridCol w="976790">
                  <a:extLst>
                    <a:ext uri="{9D8B030D-6E8A-4147-A177-3AD203B41FA5}">
                      <a16:colId xmlns:a16="http://schemas.microsoft.com/office/drawing/2014/main" val="2540457446"/>
                    </a:ext>
                  </a:extLst>
                </a:gridCol>
                <a:gridCol w="934750">
                  <a:extLst>
                    <a:ext uri="{9D8B030D-6E8A-4147-A177-3AD203B41FA5}">
                      <a16:colId xmlns:a16="http://schemas.microsoft.com/office/drawing/2014/main" val="1623690989"/>
                    </a:ext>
                  </a:extLst>
                </a:gridCol>
              </a:tblGrid>
              <a:tr h="601623">
                <a:tc>
                  <a:txBody>
                    <a:bodyPr/>
                    <a:lstStyle/>
                    <a:p>
                      <a:pPr algn="ctr">
                        <a:lnSpc>
                          <a:spcPct val="107000"/>
                        </a:lnSpc>
                        <a:spcAft>
                          <a:spcPts val="800"/>
                        </a:spcAft>
                      </a:pPr>
                      <a:r>
                        <a:rPr lang="fr-FR" sz="1600" b="0">
                          <a:solidFill>
                            <a:schemeClr val="tx1"/>
                          </a:solidFill>
                          <a:effectLst/>
                          <a:latin typeface="+mj-lt"/>
                        </a:rPr>
                        <a:t> </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1">
                          <a:solidFill>
                            <a:schemeClr val="tx1"/>
                          </a:solidFill>
                          <a:effectLst/>
                          <a:latin typeface="+mj-lt"/>
                        </a:rPr>
                        <a:t>Compétences</a:t>
                      </a: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1">
                          <a:solidFill>
                            <a:schemeClr val="tx1"/>
                          </a:solidFill>
                          <a:effectLst/>
                          <a:latin typeface="+mj-lt"/>
                        </a:rPr>
                        <a:t>Elément constitutif</a:t>
                      </a: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1">
                          <a:solidFill>
                            <a:schemeClr val="tx1"/>
                          </a:solidFill>
                          <a:effectLst/>
                          <a:latin typeface="+mj-lt"/>
                        </a:rPr>
                        <a:t>Heures formation</a:t>
                      </a: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1">
                          <a:solidFill>
                            <a:schemeClr val="tx1"/>
                          </a:solidFill>
                          <a:effectLst/>
                          <a:latin typeface="+mj-lt"/>
                        </a:rPr>
                        <a:t>Heures</a:t>
                      </a:r>
                    </a:p>
                    <a:p>
                      <a:pPr algn="ctr">
                        <a:lnSpc>
                          <a:spcPct val="107000"/>
                        </a:lnSpc>
                        <a:spcAft>
                          <a:spcPts val="800"/>
                        </a:spcAft>
                      </a:pPr>
                      <a:r>
                        <a:rPr lang="fr-FR" sz="1600" b="1">
                          <a:solidFill>
                            <a:schemeClr val="tx1"/>
                          </a:solidFill>
                          <a:effectLst/>
                          <a:latin typeface="+mj-lt"/>
                        </a:rPr>
                        <a:t>M1</a:t>
                      </a: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1">
                          <a:solidFill>
                            <a:schemeClr val="tx1"/>
                          </a:solidFill>
                          <a:effectLst/>
                          <a:latin typeface="+mj-lt"/>
                        </a:rPr>
                        <a:t>Heures</a:t>
                      </a:r>
                    </a:p>
                    <a:p>
                      <a:pPr algn="ctr">
                        <a:lnSpc>
                          <a:spcPct val="107000"/>
                        </a:lnSpc>
                        <a:spcAft>
                          <a:spcPts val="800"/>
                        </a:spcAft>
                      </a:pPr>
                      <a:r>
                        <a:rPr lang="fr-FR" sz="1600" b="1">
                          <a:solidFill>
                            <a:schemeClr val="tx1"/>
                          </a:solidFill>
                          <a:effectLst/>
                          <a:latin typeface="+mj-lt"/>
                        </a:rPr>
                        <a:t>M2</a:t>
                      </a: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12706279"/>
                  </a:ext>
                </a:extLst>
              </a:tr>
              <a:tr h="235761">
                <a:tc rowSpan="2">
                  <a:txBody>
                    <a:bodyPr/>
                    <a:lstStyle/>
                    <a:p>
                      <a:pPr algn="ctr">
                        <a:lnSpc>
                          <a:spcPct val="107000"/>
                        </a:lnSpc>
                        <a:spcAft>
                          <a:spcPts val="800"/>
                        </a:spcAft>
                      </a:pPr>
                      <a:r>
                        <a:rPr lang="fr-FR" sz="1600" b="1">
                          <a:solidFill>
                            <a:schemeClr val="tx1"/>
                          </a:solidFill>
                          <a:effectLst/>
                          <a:latin typeface="+mj-lt"/>
                        </a:rPr>
                        <a:t>UE1</a:t>
                      </a:r>
                      <a:br>
                        <a:rPr lang="fr-FR" sz="1600" b="1">
                          <a:solidFill>
                            <a:schemeClr val="tx1"/>
                          </a:solidFill>
                          <a:effectLst/>
                          <a:latin typeface="+mj-lt"/>
                        </a:rPr>
                      </a:b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Organiser la vie scolaire et participer à la définition de la politique éducative de l'établissement</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lnSpc>
                          <a:spcPct val="107000"/>
                        </a:lnSpc>
                        <a:spcAft>
                          <a:spcPts val="800"/>
                        </a:spcAft>
                      </a:pPr>
                      <a:r>
                        <a:rPr lang="fr-FR" sz="1600" b="0">
                          <a:solidFill>
                            <a:schemeClr val="tx1"/>
                          </a:solidFill>
                          <a:effectLst/>
                          <a:latin typeface="+mj-lt"/>
                        </a:rPr>
                        <a:t>EC1-Organiser et réguler la vie scolaire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63</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30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33</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841964643"/>
                  </a:ext>
                </a:extLst>
              </a:tr>
              <a:tr h="734077">
                <a:tc vMerge="1">
                  <a:txBody>
                    <a:bodyPr/>
                    <a:lstStyle/>
                    <a:p>
                      <a:endParaRPr lang="fr-FR"/>
                    </a:p>
                  </a:txBody>
                  <a:tcPr/>
                </a:tc>
                <a:tc vMerge="1">
                  <a:txBody>
                    <a:bodyPr/>
                    <a:lstStyle/>
                    <a:p>
                      <a:endParaRPr lang="fr-FR"/>
                    </a:p>
                  </a:txBody>
                  <a:tcPr/>
                </a:tc>
                <a:tc>
                  <a:txBody>
                    <a:bodyPr/>
                    <a:lstStyle/>
                    <a:p>
                      <a:pPr algn="l">
                        <a:lnSpc>
                          <a:spcPct val="107000"/>
                        </a:lnSpc>
                        <a:spcAft>
                          <a:spcPts val="800"/>
                        </a:spcAft>
                      </a:pPr>
                      <a:r>
                        <a:rPr lang="fr-FR" sz="1600" b="0">
                          <a:solidFill>
                            <a:schemeClr val="tx1"/>
                          </a:solidFill>
                          <a:effectLst/>
                          <a:latin typeface="+mj-lt"/>
                        </a:rPr>
                        <a:t>EC2 -Participer à la définition de la politique éducative de l'établissement</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139</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77</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62</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56965908"/>
                  </a:ext>
                </a:extLst>
              </a:tr>
              <a:tr h="480453">
                <a:tc rowSpan="2">
                  <a:txBody>
                    <a:bodyPr/>
                    <a:lstStyle/>
                    <a:p>
                      <a:pPr algn="ctr">
                        <a:lnSpc>
                          <a:spcPct val="107000"/>
                        </a:lnSpc>
                        <a:spcAft>
                          <a:spcPts val="800"/>
                        </a:spcAft>
                      </a:pPr>
                      <a:r>
                        <a:rPr lang="fr-FR" sz="1600" b="1">
                          <a:solidFill>
                            <a:schemeClr val="tx1"/>
                          </a:solidFill>
                          <a:effectLst/>
                          <a:latin typeface="+mj-lt"/>
                        </a:rPr>
                        <a:t>UE2</a:t>
                      </a:r>
                      <a:br>
                        <a:rPr lang="fr-FR" sz="1600" b="1">
                          <a:solidFill>
                            <a:schemeClr val="tx1"/>
                          </a:solidFill>
                          <a:effectLst/>
                          <a:latin typeface="+mj-lt"/>
                        </a:rPr>
                      </a:b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Accompagner les élèves dans leur trajectoire scolaire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lnSpc>
                          <a:spcPct val="107000"/>
                        </a:lnSpc>
                        <a:spcAft>
                          <a:spcPts val="800"/>
                        </a:spcAft>
                      </a:pPr>
                      <a:r>
                        <a:rPr lang="fr-FR" sz="1600" b="0">
                          <a:solidFill>
                            <a:schemeClr val="tx1"/>
                          </a:solidFill>
                          <a:effectLst/>
                          <a:latin typeface="+mj-lt"/>
                        </a:rPr>
                        <a:t>EC1-Œuvrer en faveur du climat scolaire et de la citoyenneté à l'école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154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84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70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68702592"/>
                  </a:ext>
                </a:extLst>
              </a:tr>
              <a:tr h="244693">
                <a:tc vMerge="1">
                  <a:txBody>
                    <a:bodyPr/>
                    <a:lstStyle/>
                    <a:p>
                      <a:endParaRPr lang="fr-FR"/>
                    </a:p>
                  </a:txBody>
                  <a:tcPr/>
                </a:tc>
                <a:tc vMerge="1">
                  <a:txBody>
                    <a:bodyPr/>
                    <a:lstStyle/>
                    <a:p>
                      <a:endParaRPr lang="fr-FR"/>
                    </a:p>
                  </a:txBody>
                  <a:tcPr/>
                </a:tc>
                <a:tc>
                  <a:txBody>
                    <a:bodyPr/>
                    <a:lstStyle/>
                    <a:p>
                      <a:pPr algn="l">
                        <a:lnSpc>
                          <a:spcPct val="107000"/>
                        </a:lnSpc>
                        <a:spcAft>
                          <a:spcPts val="800"/>
                        </a:spcAft>
                      </a:pPr>
                      <a:r>
                        <a:rPr lang="fr-FR" sz="1600" b="0">
                          <a:solidFill>
                            <a:schemeClr val="tx1"/>
                          </a:solidFill>
                          <a:effectLst/>
                          <a:latin typeface="+mj-lt"/>
                        </a:rPr>
                        <a:t>EC2 -Suivre la scolarité des élèves</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45</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39</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34441238"/>
                  </a:ext>
                </a:extLst>
              </a:tr>
              <a:tr h="480453">
                <a:tc rowSpan="2">
                  <a:txBody>
                    <a:bodyPr/>
                    <a:lstStyle/>
                    <a:p>
                      <a:pPr algn="ctr">
                        <a:lnSpc>
                          <a:spcPct val="107000"/>
                        </a:lnSpc>
                        <a:spcAft>
                          <a:spcPts val="800"/>
                        </a:spcAft>
                      </a:pPr>
                      <a:r>
                        <a:rPr lang="fr-FR" sz="1600" b="1">
                          <a:solidFill>
                            <a:schemeClr val="tx1"/>
                          </a:solidFill>
                          <a:effectLst/>
                          <a:latin typeface="+mj-lt"/>
                        </a:rPr>
                        <a:t>UE3</a:t>
                      </a:r>
                      <a:br>
                        <a:rPr lang="fr-FR" sz="1600" b="1">
                          <a:solidFill>
                            <a:schemeClr val="tx1"/>
                          </a:solidFill>
                          <a:effectLst/>
                          <a:latin typeface="+mj-lt"/>
                        </a:rPr>
                      </a:b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S'adapter à la diversité des contextes et des élèves</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lnSpc>
                          <a:spcPct val="107000"/>
                        </a:lnSpc>
                        <a:spcAft>
                          <a:spcPts val="800"/>
                        </a:spcAft>
                      </a:pPr>
                      <a:r>
                        <a:rPr lang="fr-FR" sz="1600" b="0">
                          <a:solidFill>
                            <a:schemeClr val="tx1"/>
                          </a:solidFill>
                          <a:effectLst/>
                          <a:latin typeface="+mj-lt"/>
                        </a:rPr>
                        <a:t>EC1-Adapter son action à la diversité des contextes scolaires</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30</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21</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9</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5292348"/>
                  </a:ext>
                </a:extLst>
              </a:tr>
              <a:tr h="480453">
                <a:tc vMerge="1">
                  <a:txBody>
                    <a:bodyPr/>
                    <a:lstStyle/>
                    <a:p>
                      <a:endParaRPr lang="fr-FR"/>
                    </a:p>
                  </a:txBody>
                  <a:tcPr/>
                </a:tc>
                <a:tc vMerge="1">
                  <a:txBody>
                    <a:bodyPr/>
                    <a:lstStyle/>
                    <a:p>
                      <a:endParaRPr lang="fr-FR"/>
                    </a:p>
                  </a:txBody>
                  <a:tcPr/>
                </a:tc>
                <a:tc>
                  <a:txBody>
                    <a:bodyPr/>
                    <a:lstStyle/>
                    <a:p>
                      <a:pPr algn="l">
                        <a:lnSpc>
                          <a:spcPct val="107000"/>
                        </a:lnSpc>
                        <a:spcAft>
                          <a:spcPts val="800"/>
                        </a:spcAft>
                      </a:pPr>
                      <a:r>
                        <a:rPr lang="fr-FR" sz="1600" b="0">
                          <a:solidFill>
                            <a:schemeClr val="tx1"/>
                          </a:solidFill>
                          <a:effectLst/>
                          <a:latin typeface="+mj-lt"/>
                        </a:rPr>
                        <a:t>EC2-Connaître et prendre en compte la diversité des élèves </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117</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96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21</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667112456"/>
                  </a:ext>
                </a:extLst>
              </a:tr>
              <a:tr h="480453">
                <a:tc rowSpan="2">
                  <a:txBody>
                    <a:bodyPr/>
                    <a:lstStyle/>
                    <a:p>
                      <a:pPr algn="ctr">
                        <a:lnSpc>
                          <a:spcPct val="107000"/>
                        </a:lnSpc>
                        <a:spcAft>
                          <a:spcPts val="800"/>
                        </a:spcAft>
                      </a:pPr>
                      <a:r>
                        <a:rPr lang="fr-FR" sz="1600" b="1">
                          <a:solidFill>
                            <a:schemeClr val="tx1"/>
                          </a:solidFill>
                          <a:effectLst/>
                          <a:latin typeface="+mj-lt"/>
                        </a:rPr>
                        <a:t>UE4</a:t>
                      </a:r>
                      <a:br>
                        <a:rPr lang="fr-FR" sz="1600" b="1">
                          <a:solidFill>
                            <a:schemeClr val="tx1"/>
                          </a:solidFill>
                          <a:effectLst/>
                          <a:latin typeface="+mj-lt"/>
                        </a:rPr>
                      </a:b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Agir dans le cadre des principes du service public d'éducation</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lnSpc>
                          <a:spcPct val="107000"/>
                        </a:lnSpc>
                        <a:spcAft>
                          <a:spcPts val="800"/>
                        </a:spcAft>
                      </a:pPr>
                      <a:r>
                        <a:rPr lang="fr-FR" sz="1600" b="0">
                          <a:solidFill>
                            <a:schemeClr val="tx1"/>
                          </a:solidFill>
                          <a:effectLst/>
                          <a:latin typeface="+mj-lt"/>
                        </a:rPr>
                        <a:t>EC1-Adopter une posture éthique et responsable dans son exercice professionnel</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54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31</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23</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586358556"/>
                  </a:ext>
                </a:extLst>
              </a:tr>
              <a:tr h="725146">
                <a:tc vMerge="1">
                  <a:txBody>
                    <a:bodyPr/>
                    <a:lstStyle/>
                    <a:p>
                      <a:endParaRPr lang="fr-FR"/>
                    </a:p>
                  </a:txBody>
                  <a:tcPr/>
                </a:tc>
                <a:tc vMerge="1">
                  <a:txBody>
                    <a:bodyPr/>
                    <a:lstStyle/>
                    <a:p>
                      <a:endParaRPr lang="fr-FR"/>
                    </a:p>
                  </a:txBody>
                  <a:tcPr/>
                </a:tc>
                <a:tc>
                  <a:txBody>
                    <a:bodyPr/>
                    <a:lstStyle/>
                    <a:p>
                      <a:pPr algn="l">
                        <a:lnSpc>
                          <a:spcPct val="107000"/>
                        </a:lnSpc>
                        <a:spcAft>
                          <a:spcPts val="800"/>
                        </a:spcAft>
                      </a:pPr>
                      <a:r>
                        <a:rPr lang="fr-FR" sz="1600" b="0">
                          <a:solidFill>
                            <a:schemeClr val="tx1"/>
                          </a:solidFill>
                          <a:effectLst/>
                          <a:latin typeface="+mj-lt"/>
                        </a:rPr>
                        <a:t>EC2-Inscrire son action au bénéfice de la communauté éducative et du service public d’éducation</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99</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85</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14</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34557597"/>
                  </a:ext>
                </a:extLst>
              </a:tr>
              <a:tr h="480453">
                <a:tc rowSpan="2">
                  <a:txBody>
                    <a:bodyPr/>
                    <a:lstStyle/>
                    <a:p>
                      <a:pPr algn="ctr">
                        <a:lnSpc>
                          <a:spcPct val="107000"/>
                        </a:lnSpc>
                        <a:spcAft>
                          <a:spcPts val="800"/>
                        </a:spcAft>
                      </a:pPr>
                      <a:r>
                        <a:rPr lang="fr-FR" sz="1600" b="1">
                          <a:solidFill>
                            <a:schemeClr val="tx1"/>
                          </a:solidFill>
                          <a:effectLst/>
                          <a:latin typeface="+mj-lt"/>
                        </a:rPr>
                        <a:t>UE5</a:t>
                      </a:r>
                      <a:br>
                        <a:rPr lang="fr-FR" sz="1600" b="1">
                          <a:solidFill>
                            <a:schemeClr val="tx1"/>
                          </a:solidFill>
                          <a:effectLst/>
                          <a:latin typeface="+mj-lt"/>
                        </a:rPr>
                      </a:br>
                      <a:endParaRPr lang="fr-FR" sz="1600" b="1">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ct val="107000"/>
                        </a:lnSpc>
                        <a:spcAft>
                          <a:spcPts val="800"/>
                        </a:spcAft>
                      </a:pPr>
                      <a:r>
                        <a:rPr lang="fr-FR" sz="1600" b="0">
                          <a:solidFill>
                            <a:schemeClr val="tx1"/>
                          </a:solidFill>
                          <a:effectLst/>
                          <a:latin typeface="+mj-lt"/>
                        </a:rPr>
                        <a:t>Guider sa pratique par la recherche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lnSpc>
                          <a:spcPct val="107000"/>
                        </a:lnSpc>
                        <a:spcAft>
                          <a:spcPts val="800"/>
                        </a:spcAft>
                      </a:pPr>
                      <a:r>
                        <a:rPr lang="fr-FR" sz="1600" b="0">
                          <a:solidFill>
                            <a:schemeClr val="tx1"/>
                          </a:solidFill>
                          <a:effectLst/>
                          <a:latin typeface="+mj-lt"/>
                        </a:rPr>
                        <a:t>EC1-S’inscrire dans une démarche de recherche pour développer ses compétences professionnelles</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43</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31</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12</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57095602"/>
                  </a:ext>
                </a:extLst>
              </a:tr>
              <a:tr h="480453">
                <a:tc vMerge="1">
                  <a:txBody>
                    <a:bodyPr/>
                    <a:lstStyle/>
                    <a:p>
                      <a:endParaRPr lang="fr-FR"/>
                    </a:p>
                  </a:txBody>
                  <a:tcPr/>
                </a:tc>
                <a:tc vMerge="1">
                  <a:txBody>
                    <a:bodyPr/>
                    <a:lstStyle/>
                    <a:p>
                      <a:endParaRPr lang="fr-FR"/>
                    </a:p>
                  </a:txBody>
                  <a:tcPr/>
                </a:tc>
                <a:tc>
                  <a:txBody>
                    <a:bodyPr/>
                    <a:lstStyle/>
                    <a:p>
                      <a:pPr algn="l">
                        <a:lnSpc>
                          <a:spcPct val="107000"/>
                        </a:lnSpc>
                        <a:spcAft>
                          <a:spcPts val="800"/>
                        </a:spcAft>
                      </a:pPr>
                      <a:r>
                        <a:rPr lang="fr-FR" sz="1600" b="0">
                          <a:solidFill>
                            <a:schemeClr val="tx1"/>
                          </a:solidFill>
                          <a:effectLst/>
                          <a:latin typeface="+mj-lt"/>
                        </a:rPr>
                        <a:t>EC2-S’engager dans une dynamique de formation (collective, individuelle, numérique)</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36</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lnSpc>
                          <a:spcPct val="107000"/>
                        </a:lnSpc>
                        <a:spcAft>
                          <a:spcPts val="800"/>
                        </a:spcAft>
                      </a:pPr>
                      <a:r>
                        <a:rPr lang="fr-FR" sz="1600" b="0">
                          <a:solidFill>
                            <a:schemeClr val="tx1"/>
                          </a:solidFill>
                          <a:effectLst/>
                          <a:latin typeface="+mj-lt"/>
                        </a:rPr>
                        <a:t>18</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800"/>
                        </a:spcAft>
                      </a:pPr>
                      <a:r>
                        <a:rPr lang="fr-FR" sz="1600" b="0">
                          <a:solidFill>
                            <a:schemeClr val="tx1"/>
                          </a:solidFill>
                          <a:effectLst/>
                          <a:latin typeface="+mj-lt"/>
                        </a:rPr>
                        <a:t>18</a:t>
                      </a:r>
                      <a:endParaRPr lang="fr-FR" sz="1600" b="0">
                        <a:solidFill>
                          <a:schemeClr val="tx1"/>
                        </a:solidFill>
                        <a:effectLst/>
                        <a:latin typeface="+mj-lt"/>
                        <a:ea typeface="Calibri" panose="020F0502020204030204" pitchFamily="34" charset="0"/>
                        <a:cs typeface="Times New Roman" panose="02020603050405020304" pitchFamily="18" charset="0"/>
                      </a:endParaRPr>
                    </a:p>
                  </a:txBody>
                  <a:tcPr marL="32443" marR="324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708455880"/>
                  </a:ext>
                </a:extLst>
              </a:tr>
            </a:tbl>
          </a:graphicData>
        </a:graphic>
      </p:graphicFrame>
      <p:sp>
        <p:nvSpPr>
          <p:cNvPr id="2" name="ZoneTexte 1">
            <a:extLst>
              <a:ext uri="{FF2B5EF4-FFF2-40B4-BE49-F238E27FC236}">
                <a16:creationId xmlns:a16="http://schemas.microsoft.com/office/drawing/2014/main" id="{92AD6B17-1C3B-8985-AD20-182C4FB9FE5E}"/>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1668206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693639" y="1290895"/>
            <a:ext cx="11379167" cy="4949073"/>
          </a:xfrm>
        </p:spPr>
        <p:txBody>
          <a:bodyPr>
            <a:normAutofit/>
          </a:bodyPr>
          <a:lstStyle/>
          <a:p>
            <a:pPr marL="0" lvl="1" algn="just">
              <a:buClr>
                <a:srgbClr val="C00000"/>
              </a:buClr>
            </a:pPr>
            <a:r>
              <a:rPr lang="fr-FR" sz="2400" b="1">
                <a:solidFill>
                  <a:srgbClr val="E72F2A"/>
                </a:solidFill>
                <a:latin typeface="+mj-lt"/>
              </a:rPr>
              <a:t>Suite du travail…</a:t>
            </a:r>
          </a:p>
          <a:p>
            <a:pPr marL="914400" lvl="1" indent="-457200" algn="just">
              <a:buClr>
                <a:srgbClr val="C00000"/>
              </a:buClr>
              <a:buFont typeface="Wingdings" panose="05000000000000000000" pitchFamily="2" charset="2"/>
              <a:buChar char="q"/>
            </a:pPr>
            <a:endParaRPr lang="fr-FR" sz="2800" b="1"/>
          </a:p>
          <a:p>
            <a:pPr marL="542925" lvl="2" indent="-457200" algn="just">
              <a:buClr>
                <a:srgbClr val="C00000"/>
              </a:buClr>
              <a:buFont typeface="Arial" panose="020B0604020202020204" pitchFamily="34" charset="0"/>
              <a:buChar char="•"/>
            </a:pPr>
            <a:r>
              <a:rPr lang="fr-FR" sz="2600"/>
              <a:t>UE3 et UE4 : articulation entre parties mutualisées et parties spécifiques</a:t>
            </a:r>
          </a:p>
          <a:p>
            <a:pPr marL="85725" lvl="2" algn="just">
              <a:buClr>
                <a:srgbClr val="C00000"/>
              </a:buClr>
            </a:pPr>
            <a:endParaRPr lang="fr-FR" sz="2600"/>
          </a:p>
          <a:p>
            <a:pPr marL="542925" lvl="2" indent="-457200" algn="just">
              <a:buClr>
                <a:srgbClr val="C00000"/>
              </a:buClr>
              <a:buFont typeface="Arial" panose="020B0604020202020204" pitchFamily="34" charset="0"/>
              <a:buChar char="•"/>
            </a:pPr>
            <a:r>
              <a:rPr lang="fr-FR" sz="2600"/>
              <a:t>UE5 : Adaptation de la proposition initiale </a:t>
            </a:r>
          </a:p>
          <a:p>
            <a:pPr marL="85725" lvl="2" algn="just">
              <a:buClr>
                <a:srgbClr val="C00000"/>
              </a:buClr>
            </a:pPr>
            <a:endParaRPr lang="fr-FR" sz="2600"/>
          </a:p>
          <a:p>
            <a:pPr marL="542925" lvl="2" indent="-457200" algn="just">
              <a:buClr>
                <a:srgbClr val="C00000"/>
              </a:buClr>
              <a:buFont typeface="Arial" panose="020B0604020202020204" pitchFamily="34" charset="0"/>
              <a:buChar char="•"/>
            </a:pPr>
            <a:r>
              <a:rPr lang="fr-FR" sz="2600"/>
              <a:t>Situations d’évaluation / M3C : articuler le cadre de l’évaluation des compétences et le cadre administratif des M3C en lien avec le RGEE</a:t>
            </a:r>
            <a:endParaRPr lang="fr-FR" sz="2600" b="1"/>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96FB1A4B-A2EF-DDB4-467C-1EDECC182BBD}"/>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6" name="Espace réservé de la date 4">
            <a:extLst>
              <a:ext uri="{FF2B5EF4-FFF2-40B4-BE49-F238E27FC236}">
                <a16:creationId xmlns:a16="http://schemas.microsoft.com/office/drawing/2014/main" id="{347CB4BC-9548-C687-F786-7C0C8A9406FC}"/>
              </a:ext>
            </a:extLst>
          </p:cNvPr>
          <p:cNvSpPr>
            <a:spLocks noGrp="1"/>
          </p:cNvSpPr>
          <p:nvPr>
            <p:ph type="dt" sz="half" idx="10"/>
          </p:nvPr>
        </p:nvSpPr>
        <p:spPr>
          <a:xfrm>
            <a:off x="838200" y="6356350"/>
            <a:ext cx="2743200" cy="365125"/>
          </a:xfrm>
        </p:spPr>
        <p:txBody>
          <a:bodyPr/>
          <a:lstStyle/>
          <a:p>
            <a:r>
              <a:rPr lang="fr-FR"/>
              <a:t>04/02/2026</a:t>
            </a:r>
          </a:p>
        </p:txBody>
      </p:sp>
      <p:sp>
        <p:nvSpPr>
          <p:cNvPr id="9" name="Espace réservé du pied de page 5">
            <a:extLst>
              <a:ext uri="{FF2B5EF4-FFF2-40B4-BE49-F238E27FC236}">
                <a16:creationId xmlns:a16="http://schemas.microsoft.com/office/drawing/2014/main" id="{D5BCB9FC-7A15-914B-6D3B-D99B134749F3}"/>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10" name="Espace réservé du numéro de diapositive 6">
            <a:extLst>
              <a:ext uri="{FF2B5EF4-FFF2-40B4-BE49-F238E27FC236}">
                <a16:creationId xmlns:a16="http://schemas.microsoft.com/office/drawing/2014/main" id="{17DA92EC-7CAB-22B4-AA7D-E04CA372B61E}"/>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16</a:t>
            </a:fld>
            <a:endParaRPr lang="fr-FR"/>
          </a:p>
        </p:txBody>
      </p:sp>
    </p:spTree>
    <p:extLst>
      <p:ext uri="{BB962C8B-B14F-4D97-AF65-F5344CB8AC3E}">
        <p14:creationId xmlns:p14="http://schemas.microsoft.com/office/powerpoint/2010/main" val="984882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685014" y="1263682"/>
            <a:ext cx="10821971" cy="4949073"/>
          </a:xfrm>
        </p:spPr>
        <p:txBody>
          <a:bodyPr>
            <a:normAutofit/>
          </a:bodyPr>
          <a:lstStyle/>
          <a:p>
            <a:pPr marL="0" lvl="1" algn="just">
              <a:buClr>
                <a:srgbClr val="C00000"/>
              </a:buClr>
            </a:pPr>
            <a:r>
              <a:rPr lang="fr-FR" sz="2400" b="1">
                <a:solidFill>
                  <a:srgbClr val="E72F2A"/>
                </a:solidFill>
                <a:latin typeface="+mj-lt"/>
              </a:rPr>
              <a:t>Stages/alternance : modalités de stages LPE </a:t>
            </a:r>
            <a:r>
              <a:rPr lang="fr-FR" sz="2400" i="1">
                <a:solidFill>
                  <a:srgbClr val="E72F2A"/>
                </a:solidFill>
                <a:latin typeface="+mj-lt"/>
              </a:rPr>
              <a:t>(en cours)</a:t>
            </a:r>
          </a:p>
          <a:p>
            <a:pPr marL="914400" lvl="1" indent="-457200" algn="just">
              <a:buClr>
                <a:srgbClr val="C00000"/>
              </a:buClr>
              <a:buFont typeface="Wingdings" panose="05000000000000000000" pitchFamily="2" charset="2"/>
              <a:buChar char="q"/>
            </a:pPr>
            <a:endParaRPr lang="fr-FR" sz="2400" b="1">
              <a:latin typeface="+mj-lt"/>
            </a:endParaRPr>
          </a:p>
          <a:p>
            <a:pPr marL="1371600" lvl="2" indent="-457200" algn="just">
              <a:buClr>
                <a:srgbClr val="C00000"/>
              </a:buClr>
              <a:buFont typeface="Wingdings" panose="05000000000000000000" pitchFamily="2" charset="2"/>
              <a:buChar char="§"/>
            </a:pPr>
            <a:r>
              <a:rPr lang="fr-FR" sz="2600"/>
              <a:t>10 semaines de stage</a:t>
            </a:r>
          </a:p>
          <a:p>
            <a:pPr lvl="2" algn="just">
              <a:buClr>
                <a:srgbClr val="C00000"/>
              </a:buClr>
            </a:pPr>
            <a:endParaRPr lang="fr-FR" sz="2600"/>
          </a:p>
          <a:p>
            <a:pPr marL="1371600" lvl="2" indent="-457200" algn="just">
              <a:buClr>
                <a:srgbClr val="C00000"/>
              </a:buClr>
              <a:buFont typeface="Wingdings" panose="05000000000000000000" pitchFamily="2" charset="2"/>
              <a:buChar char="§"/>
            </a:pPr>
            <a:r>
              <a:rPr lang="fr-FR" sz="2600"/>
              <a:t>L1 = 2 semaines</a:t>
            </a:r>
          </a:p>
          <a:p>
            <a:pPr marL="1371600" lvl="2" indent="-457200" algn="just">
              <a:buClr>
                <a:srgbClr val="C00000"/>
              </a:buClr>
              <a:buFont typeface="Wingdings" panose="05000000000000000000" pitchFamily="2" charset="2"/>
              <a:buChar char="§"/>
            </a:pPr>
            <a:r>
              <a:rPr lang="fr-FR" sz="2600"/>
              <a:t>L2 = 4 semaines</a:t>
            </a:r>
          </a:p>
          <a:p>
            <a:pPr marL="1371600" lvl="2" indent="-457200" algn="just">
              <a:buClr>
                <a:srgbClr val="C00000"/>
              </a:buClr>
              <a:buFont typeface="Wingdings" panose="05000000000000000000" pitchFamily="2" charset="2"/>
              <a:buChar char="§"/>
            </a:pPr>
            <a:r>
              <a:rPr lang="fr-FR" sz="2600"/>
              <a:t>L3 = 4 semaines</a:t>
            </a:r>
          </a:p>
          <a:p>
            <a:pPr marL="1371600" lvl="2" indent="-457200" algn="just">
              <a:buClr>
                <a:srgbClr val="C00000"/>
              </a:buClr>
              <a:buFont typeface="Wingdings" panose="05000000000000000000" pitchFamily="2" charset="2"/>
              <a:buChar char="§"/>
            </a:pPr>
            <a:endParaRPr lang="fr-FR" sz="2600"/>
          </a:p>
          <a:p>
            <a:pPr marL="1371600" lvl="2" indent="-457200" algn="just">
              <a:buClr>
                <a:srgbClr val="C00000"/>
              </a:buClr>
              <a:buFont typeface="Wingdings" panose="05000000000000000000" pitchFamily="2" charset="2"/>
              <a:buChar char="§"/>
            </a:pPr>
            <a:r>
              <a:rPr lang="fr-FR" sz="2600"/>
              <a:t>Contextes de stage diversifiés</a:t>
            </a:r>
          </a:p>
          <a:p>
            <a:pPr algn="just"/>
            <a:endParaRPr lang="fr-FR" b="1">
              <a:latin typeface="+mj-lt"/>
            </a:endParaRPr>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e la date 4">
            <a:extLst>
              <a:ext uri="{FF2B5EF4-FFF2-40B4-BE49-F238E27FC236}">
                <a16:creationId xmlns:a16="http://schemas.microsoft.com/office/drawing/2014/main" id="{BD22EDF0-5CAF-7BEB-A1E3-B3AB190670EE}"/>
              </a:ext>
            </a:extLst>
          </p:cNvPr>
          <p:cNvSpPr>
            <a:spLocks noGrp="1"/>
          </p:cNvSpPr>
          <p:nvPr>
            <p:ph type="dt" sz="half" idx="10"/>
          </p:nvPr>
        </p:nvSpPr>
        <p:spPr>
          <a:xfrm>
            <a:off x="838200" y="6356350"/>
            <a:ext cx="2743200" cy="365125"/>
          </a:xfrm>
        </p:spPr>
        <p:txBody>
          <a:bodyPr/>
          <a:lstStyle/>
          <a:p>
            <a:r>
              <a:rPr lang="fr-FR"/>
              <a:t>04/02/2026</a:t>
            </a:r>
          </a:p>
        </p:txBody>
      </p:sp>
      <p:sp>
        <p:nvSpPr>
          <p:cNvPr id="6" name="Espace réservé du pied de page 5">
            <a:extLst>
              <a:ext uri="{FF2B5EF4-FFF2-40B4-BE49-F238E27FC236}">
                <a16:creationId xmlns:a16="http://schemas.microsoft.com/office/drawing/2014/main" id="{E0EF07F3-35C7-BC8E-34ED-4B389CCCF7E3}"/>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9" name="Espace réservé du numéro de diapositive 6">
            <a:extLst>
              <a:ext uri="{FF2B5EF4-FFF2-40B4-BE49-F238E27FC236}">
                <a16:creationId xmlns:a16="http://schemas.microsoft.com/office/drawing/2014/main" id="{632E99F4-BE08-5B72-1510-DF8DA5F3A4EC}"/>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17</a:t>
            </a:fld>
            <a:endParaRPr lang="fr-FR"/>
          </a:p>
        </p:txBody>
      </p:sp>
      <p:sp>
        <p:nvSpPr>
          <p:cNvPr id="5" name="ZoneTexte 4">
            <a:extLst>
              <a:ext uri="{FF2B5EF4-FFF2-40B4-BE49-F238E27FC236}">
                <a16:creationId xmlns:a16="http://schemas.microsoft.com/office/drawing/2014/main" id="{1D1A4FAE-E21C-E5B9-7F9D-58A20AA7809D}"/>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3049653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685014" y="954463"/>
            <a:ext cx="10821971" cy="4949073"/>
          </a:xfrm>
        </p:spPr>
        <p:txBody>
          <a:bodyPr>
            <a:normAutofit/>
          </a:bodyPr>
          <a:lstStyle/>
          <a:p>
            <a:pPr marL="0" lvl="1" algn="just">
              <a:buClr>
                <a:srgbClr val="C00000"/>
              </a:buClr>
            </a:pPr>
            <a:r>
              <a:rPr lang="fr-FR" sz="2400" b="1">
                <a:solidFill>
                  <a:srgbClr val="E72F2A"/>
                </a:solidFill>
                <a:latin typeface="+mj-lt"/>
              </a:rPr>
              <a:t>Modalités des stages et de l’alternance en M2E 1D </a:t>
            </a:r>
            <a:r>
              <a:rPr lang="fr-FR" sz="2400" i="1">
                <a:solidFill>
                  <a:srgbClr val="E72F2A"/>
                </a:solidFill>
              </a:rPr>
              <a:t>(en cours)</a:t>
            </a:r>
            <a:endParaRPr lang="fr-FR" sz="2400" b="1">
              <a:solidFill>
                <a:srgbClr val="E72F2A"/>
              </a:solidFill>
              <a:latin typeface="+mj-lt"/>
            </a:endParaRPr>
          </a:p>
          <a:p>
            <a:pPr lvl="1" algn="just">
              <a:buClr>
                <a:srgbClr val="C00000"/>
              </a:buClr>
            </a:pPr>
            <a:endParaRPr lang="fr-FR" sz="2400" b="1">
              <a:latin typeface="+mj-lt"/>
            </a:endParaRPr>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10" name="Tableau 9">
            <a:extLst>
              <a:ext uri="{FF2B5EF4-FFF2-40B4-BE49-F238E27FC236}">
                <a16:creationId xmlns:a16="http://schemas.microsoft.com/office/drawing/2014/main" id="{17EDC5B7-4DBD-4FEC-BEE7-54FF6B32EA24}"/>
              </a:ext>
            </a:extLst>
          </p:cNvPr>
          <p:cNvGraphicFramePr>
            <a:graphicFrameLocks noGrp="1"/>
          </p:cNvGraphicFramePr>
          <p:nvPr>
            <p:extLst>
              <p:ext uri="{D42A27DB-BD31-4B8C-83A1-F6EECF244321}">
                <p14:modId xmlns:p14="http://schemas.microsoft.com/office/powerpoint/2010/main" val="3431040083"/>
              </p:ext>
            </p:extLst>
          </p:nvPr>
        </p:nvGraphicFramePr>
        <p:xfrm>
          <a:off x="339365" y="1519752"/>
          <a:ext cx="11434537" cy="5124888"/>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354619674"/>
                    </a:ext>
                  </a:extLst>
                </a:gridCol>
                <a:gridCol w="4373879">
                  <a:extLst>
                    <a:ext uri="{9D8B030D-6E8A-4147-A177-3AD203B41FA5}">
                      <a16:colId xmlns:a16="http://schemas.microsoft.com/office/drawing/2014/main" val="3134582666"/>
                    </a:ext>
                  </a:extLst>
                </a:gridCol>
                <a:gridCol w="5612858">
                  <a:extLst>
                    <a:ext uri="{9D8B030D-6E8A-4147-A177-3AD203B41FA5}">
                      <a16:colId xmlns:a16="http://schemas.microsoft.com/office/drawing/2014/main" val="887366819"/>
                    </a:ext>
                  </a:extLst>
                </a:gridCol>
              </a:tblGrid>
              <a:tr h="494626">
                <a:tc gridSpan="3">
                  <a:txBody>
                    <a:bodyPr/>
                    <a:lstStyle/>
                    <a:p>
                      <a:pPr algn="ctr"/>
                      <a:r>
                        <a:rPr lang="fr-FR" sz="2200">
                          <a:latin typeface="+mj-lt"/>
                        </a:rPr>
                        <a:t>M1</a:t>
                      </a:r>
                    </a:p>
                  </a:txBody>
                  <a:tcPr anchor="ctr">
                    <a:lnL w="12700">
                      <a:solidFill>
                        <a:schemeClr val="tx1"/>
                      </a:solidFill>
                    </a:lnL>
                    <a:lnT w="12700">
                      <a:solidFill>
                        <a:schemeClr val="tx1"/>
                      </a:solidFill>
                    </a:lnT>
                    <a:lnB w="12700">
                      <a:solidFill>
                        <a:schemeClr val="tx1"/>
                      </a:solidFill>
                    </a:lnB>
                    <a:solidFill>
                      <a:srgbClr val="E72F2A"/>
                    </a:solidFill>
                  </a:tcPr>
                </a:tc>
                <a:tc hMerge="1">
                  <a:txBody>
                    <a:bodyPr/>
                    <a:lstStyle/>
                    <a:p>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E72F2A"/>
                    </a:solidFill>
                  </a:tcPr>
                </a:tc>
                <a:tc hMerge="1">
                  <a:txBody>
                    <a:bodyPr/>
                    <a:lstStyle/>
                    <a:p>
                      <a:endParaRPr lang="fr-FR"/>
                    </a:p>
                  </a:txBody>
                  <a:tcPr anchor="ctr">
                    <a:solidFill>
                      <a:srgbClr val="C00000"/>
                    </a:solidFill>
                  </a:tcPr>
                </a:tc>
                <a:extLst>
                  <a:ext uri="{0D108BD9-81ED-4DB2-BD59-A6C34878D82A}">
                    <a16:rowId xmlns:a16="http://schemas.microsoft.com/office/drawing/2014/main" val="3142458766"/>
                  </a:ext>
                </a:extLst>
              </a:tr>
              <a:tr h="494625">
                <a:tc>
                  <a:txBody>
                    <a:bodyPr/>
                    <a:lstStyle/>
                    <a:p>
                      <a:pPr lvl="0" algn="ctr">
                        <a:buNone/>
                      </a:pPr>
                      <a:endParaRPr lang="fr-FR" sz="2400" kern="1200">
                        <a:solidFill>
                          <a:schemeClr val="tx1"/>
                        </a:solidFill>
                        <a:latin typeface="+mn-lt"/>
                        <a:ea typeface="+mn-ea"/>
                        <a:cs typeface="+mn-cs"/>
                      </a:endParaRP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ctr">
                        <a:buNone/>
                      </a:pPr>
                      <a:r>
                        <a:rPr lang="fr-FR" sz="2400" kern="1200">
                          <a:solidFill>
                            <a:schemeClr val="tx1"/>
                          </a:solidFill>
                          <a:latin typeface="+mn-lt"/>
                          <a:ea typeface="+mn-ea"/>
                          <a:cs typeface="+mn-cs"/>
                        </a:rPr>
                        <a:t>Non 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ctr">
                        <a:buNone/>
                      </a:pPr>
                      <a:r>
                        <a:rPr lang="fr-FR" sz="2400" kern="1200">
                          <a:solidFill>
                            <a:schemeClr val="tx1"/>
                          </a:solidFill>
                          <a:latin typeface="+mn-lt"/>
                          <a:ea typeface="+mn-ea"/>
                          <a:cs typeface="+mn-cs"/>
                        </a:rPr>
                        <a:t>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632815264"/>
                  </a:ext>
                </a:extLst>
              </a:tr>
              <a:tr h="494626">
                <a:tc>
                  <a:txBody>
                    <a:bodyPr/>
                    <a:lstStyle/>
                    <a:p>
                      <a:pPr algn="ctr"/>
                      <a:r>
                        <a:rPr lang="fr-FR" sz="2400" kern="1200">
                          <a:solidFill>
                            <a:schemeClr val="tx1"/>
                          </a:solidFill>
                          <a:latin typeface="+mn-lt"/>
                          <a:ea typeface="+mn-ea"/>
                          <a:cs typeface="+mn-cs"/>
                        </a:rPr>
                        <a:t>Volume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a:r>
                        <a:rPr lang="fr-FR" sz="2400" kern="1200">
                          <a:solidFill>
                            <a:schemeClr val="tx1"/>
                          </a:solidFill>
                          <a:latin typeface="+mn-lt"/>
                          <a:ea typeface="+mn-ea"/>
                          <a:cs typeface="+mn-cs"/>
                        </a:rPr>
                        <a:t>6 semaines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a:r>
                        <a:rPr lang="fr-FR" sz="2400" kern="1200">
                          <a:solidFill>
                            <a:schemeClr val="tx1"/>
                          </a:solidFill>
                          <a:latin typeface="+mn-lt"/>
                          <a:ea typeface="+mn-ea"/>
                          <a:cs typeface="+mn-cs"/>
                        </a:rPr>
                        <a:t>12 semaines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95492910"/>
                  </a:ext>
                </a:extLst>
              </a:tr>
              <a:tr h="494626">
                <a:tc>
                  <a:txBody>
                    <a:bodyPr/>
                    <a:lstStyle/>
                    <a:p>
                      <a:pPr lvl="0" algn="ctr">
                        <a:buNone/>
                      </a:pPr>
                      <a:r>
                        <a:rPr lang="fr-FR" sz="2400" kern="1200">
                          <a:solidFill>
                            <a:schemeClr val="tx1"/>
                          </a:solidFill>
                          <a:latin typeface="+mn-lt"/>
                          <a:ea typeface="+mn-ea"/>
                          <a:cs typeface="+mn-cs"/>
                        </a:rPr>
                        <a:t>Structure </a:t>
                      </a:r>
                    </a:p>
                    <a:p>
                      <a:pPr lvl="0" algn="ctr">
                        <a:buNone/>
                      </a:pPr>
                      <a:r>
                        <a:rPr lang="fr-FR" sz="2400" kern="1200">
                          <a:solidFill>
                            <a:schemeClr val="tx1"/>
                          </a:solidFill>
                          <a:latin typeface="+mn-lt"/>
                          <a:ea typeface="+mn-ea"/>
                          <a:cs typeface="+mn-cs"/>
                        </a:rPr>
                        <a:t>Périodes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342900" indent="-342900" algn="l">
                        <a:buAutoNum type="arabicPeriod"/>
                      </a:pPr>
                      <a:r>
                        <a:rPr lang="fr-FR" sz="2400" kern="1200">
                          <a:solidFill>
                            <a:schemeClr val="tx1"/>
                          </a:solidFill>
                          <a:latin typeface="+mn-lt"/>
                          <a:ea typeface="+mn-ea"/>
                          <a:cs typeface="+mn-cs"/>
                        </a:rPr>
                        <a:t>2 semaines : avant Toussaint</a:t>
                      </a:r>
                    </a:p>
                    <a:p>
                      <a:pPr marL="342900" lvl="0" indent="-342900" algn="l">
                        <a:buAutoNum type="arabicPeriod"/>
                      </a:pPr>
                      <a:r>
                        <a:rPr lang="fr-FR" sz="2400" kern="1200">
                          <a:solidFill>
                            <a:schemeClr val="tx1"/>
                          </a:solidFill>
                          <a:latin typeface="+mn-lt"/>
                          <a:ea typeface="+mn-ea"/>
                          <a:cs typeface="+mn-cs"/>
                        </a:rPr>
                        <a:t>2 semaines : début janvier </a:t>
                      </a:r>
                    </a:p>
                    <a:p>
                      <a:pPr marL="342900" lvl="0" indent="-342900" algn="l">
                        <a:buAutoNum type="arabicPeriod"/>
                      </a:pPr>
                      <a:r>
                        <a:rPr lang="fr-FR" sz="2400" kern="1200">
                          <a:solidFill>
                            <a:schemeClr val="tx1"/>
                          </a:solidFill>
                          <a:latin typeface="+mn-lt"/>
                          <a:ea typeface="+mn-ea"/>
                          <a:cs typeface="+mn-cs"/>
                        </a:rPr>
                        <a:t>2 semaines : avant vacances hiver</a:t>
                      </a:r>
                    </a:p>
                    <a:p>
                      <a:pPr algn="l"/>
                      <a:endParaRPr lang="fr-FR" sz="2400" kern="1200">
                        <a:solidFill>
                          <a:schemeClr val="tx1"/>
                        </a:solidFill>
                        <a:latin typeface="+mn-lt"/>
                        <a:ea typeface="+mn-ea"/>
                        <a:cs typeface="+mn-cs"/>
                      </a:endParaRPr>
                    </a:p>
                    <a:p>
                      <a:pPr algn="l"/>
                      <a:r>
                        <a:rPr lang="fr-FR" sz="2400" kern="1200">
                          <a:solidFill>
                            <a:schemeClr val="tx1"/>
                          </a:solidFill>
                          <a:latin typeface="+mn-lt"/>
                          <a:ea typeface="+mn-ea"/>
                          <a:cs typeface="+mn-cs"/>
                        </a:rPr>
                        <a:t>Libérés ensuite pour le concours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342900" indent="-342900" algn="l">
                        <a:buAutoNum type="arabicPeriod"/>
                      </a:pPr>
                      <a:r>
                        <a:rPr lang="fr-FR" sz="2400" kern="1200">
                          <a:solidFill>
                            <a:schemeClr val="tx1"/>
                          </a:solidFill>
                          <a:latin typeface="+mn-lt"/>
                          <a:ea typeface="+mn-ea"/>
                          <a:cs typeface="+mn-cs"/>
                        </a:rPr>
                        <a:t>2 semaines : avant Toussaint</a:t>
                      </a:r>
                    </a:p>
                    <a:p>
                      <a:pPr marL="342900" lvl="0" indent="-342900" algn="l">
                        <a:buAutoNum type="arabicPeriod"/>
                      </a:pPr>
                      <a:r>
                        <a:rPr lang="fr-FR" sz="2400" kern="1200">
                          <a:solidFill>
                            <a:schemeClr val="tx1"/>
                          </a:solidFill>
                          <a:latin typeface="+mn-lt"/>
                          <a:ea typeface="+mn-ea"/>
                          <a:cs typeface="+mn-cs"/>
                        </a:rPr>
                        <a:t>2 semaines : début janvier </a:t>
                      </a:r>
                    </a:p>
                    <a:p>
                      <a:pPr marL="342900" lvl="0" indent="-342900" algn="l">
                        <a:buAutoNum type="arabicPeriod"/>
                      </a:pPr>
                      <a:r>
                        <a:rPr lang="fr-FR" sz="2400" kern="1200">
                          <a:solidFill>
                            <a:schemeClr val="tx1"/>
                          </a:solidFill>
                          <a:latin typeface="+mn-lt"/>
                          <a:ea typeface="+mn-ea"/>
                          <a:cs typeface="+mn-cs"/>
                        </a:rPr>
                        <a:t>2 semaines : avant vacances hiver</a:t>
                      </a:r>
                    </a:p>
                    <a:p>
                      <a:pPr marL="342900" lvl="0" indent="-342900" algn="l">
                        <a:buAutoNum type="arabicPeriod"/>
                      </a:pPr>
                      <a:r>
                        <a:rPr lang="fr-FR" sz="2400" kern="1200">
                          <a:solidFill>
                            <a:schemeClr val="tx1"/>
                          </a:solidFill>
                          <a:latin typeface="+mn-lt"/>
                          <a:ea typeface="+mn-ea"/>
                          <a:cs typeface="+mn-cs"/>
                        </a:rPr>
                        <a:t>3 semaines : avant vacances de printemps</a:t>
                      </a:r>
                    </a:p>
                    <a:p>
                      <a:pPr marL="342900" lvl="0" indent="-342900" algn="l">
                        <a:buAutoNum type="arabicPeriod"/>
                      </a:pPr>
                      <a:r>
                        <a:rPr lang="fr-FR" sz="2400" kern="1200">
                          <a:solidFill>
                            <a:schemeClr val="tx1"/>
                          </a:solidFill>
                          <a:latin typeface="+mn-lt"/>
                          <a:ea typeface="+mn-ea"/>
                          <a:cs typeface="+mn-cs"/>
                        </a:rPr>
                        <a:t>3 semaines :  juin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613810927"/>
                  </a:ext>
                </a:extLst>
              </a:tr>
              <a:tr h="494626">
                <a:tc>
                  <a:txBody>
                    <a:bodyPr/>
                    <a:lstStyle/>
                    <a:p>
                      <a:pPr algn="ctr"/>
                      <a:r>
                        <a:rPr lang="fr-FR" sz="2400" kern="1200">
                          <a:solidFill>
                            <a:schemeClr val="tx1"/>
                          </a:solidFill>
                          <a:latin typeface="+mn-lt"/>
                          <a:ea typeface="+mn-ea"/>
                          <a:cs typeface="+mn-cs"/>
                        </a:rPr>
                        <a:t>Lieux</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gridSpan="2">
                  <a:txBody>
                    <a:bodyPr/>
                    <a:lstStyle/>
                    <a:p>
                      <a:pPr algn="ctr"/>
                      <a:r>
                        <a:rPr lang="fr-FR" sz="2400" kern="1200">
                          <a:solidFill>
                            <a:schemeClr val="tx1"/>
                          </a:solidFill>
                          <a:latin typeface="+mn-lt"/>
                          <a:ea typeface="+mn-ea"/>
                          <a:cs typeface="+mn-cs"/>
                        </a:rPr>
                        <a:t>Différents niveaux : cycle 1, cycle 2 et cycle 3</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hMerge="1">
                  <a:txBody>
                    <a:bodyPr/>
                    <a:lstStyle/>
                    <a:p>
                      <a:pPr algn="ctr"/>
                      <a:r>
                        <a:rPr lang="fr-FR" sz="2000">
                          <a:latin typeface="+mn-lt"/>
                        </a:rPr>
                        <a:t>Différents niveaux : cycle 1, cycle 2 et cycle 3</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893198969"/>
                  </a:ext>
                </a:extLst>
              </a:tr>
              <a:tr h="494625">
                <a:tc>
                  <a:txBody>
                    <a:bodyPr/>
                    <a:lstStyle/>
                    <a:p>
                      <a:pPr lvl="0" algn="ctr">
                        <a:lnSpc>
                          <a:spcPct val="100000"/>
                        </a:lnSpc>
                        <a:spcBef>
                          <a:spcPts val="0"/>
                        </a:spcBef>
                        <a:spcAft>
                          <a:spcPts val="0"/>
                        </a:spcAft>
                        <a:buNone/>
                      </a:pPr>
                      <a:r>
                        <a:rPr lang="fr-FR" sz="2400" kern="1200" noProof="0">
                          <a:solidFill>
                            <a:schemeClr val="tx1"/>
                          </a:solidFill>
                          <a:latin typeface="+mn-lt"/>
                          <a:ea typeface="+mn-ea"/>
                          <a:cs typeface="+mn-cs"/>
                        </a:rPr>
                        <a:t>RI </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gridSpan="2">
                  <a:txBody>
                    <a:bodyPr/>
                    <a:lstStyle/>
                    <a:p>
                      <a:pPr lvl="0" algn="ctr">
                        <a:buNone/>
                      </a:pPr>
                      <a:r>
                        <a:rPr lang="fr-FR" sz="2400" kern="1200">
                          <a:solidFill>
                            <a:schemeClr val="tx1"/>
                          </a:solidFill>
                          <a:latin typeface="+mn-lt"/>
                          <a:ea typeface="+mn-ea"/>
                          <a:cs typeface="+mn-cs"/>
                        </a:rPr>
                        <a:t>Positionner stage RI sur la période de stage de janvier </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hMerge="1">
                  <a:txBody>
                    <a:bodyPr/>
                    <a:lstStyle/>
                    <a:p>
                      <a:endParaRPr lang="fr-FR"/>
                    </a:p>
                  </a:txBody>
                  <a:tcPr/>
                </a:tc>
                <a:extLst>
                  <a:ext uri="{0D108BD9-81ED-4DB2-BD59-A6C34878D82A}">
                    <a16:rowId xmlns:a16="http://schemas.microsoft.com/office/drawing/2014/main" val="1539582075"/>
                  </a:ext>
                </a:extLst>
              </a:tr>
            </a:tbl>
          </a:graphicData>
        </a:graphic>
      </p:graphicFrame>
      <p:sp>
        <p:nvSpPr>
          <p:cNvPr id="5" name="ZoneTexte 4">
            <a:extLst>
              <a:ext uri="{FF2B5EF4-FFF2-40B4-BE49-F238E27FC236}">
                <a16:creationId xmlns:a16="http://schemas.microsoft.com/office/drawing/2014/main" id="{E0EE0630-496F-07E6-6078-85433E593CE5}"/>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Tree>
    <p:extLst>
      <p:ext uri="{BB962C8B-B14F-4D97-AF65-F5344CB8AC3E}">
        <p14:creationId xmlns:p14="http://schemas.microsoft.com/office/powerpoint/2010/main" val="480750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19</a:t>
            </a:fld>
            <a:endParaRPr lang="fr-FR"/>
          </a:p>
        </p:txBody>
      </p:sp>
      <p:graphicFrame>
        <p:nvGraphicFramePr>
          <p:cNvPr id="10" name="Tableau 9">
            <a:extLst>
              <a:ext uri="{FF2B5EF4-FFF2-40B4-BE49-F238E27FC236}">
                <a16:creationId xmlns:a16="http://schemas.microsoft.com/office/drawing/2014/main" id="{17EDC5B7-4DBD-4FEC-BEE7-54FF6B32EA24}"/>
              </a:ext>
            </a:extLst>
          </p:cNvPr>
          <p:cNvGraphicFramePr>
            <a:graphicFrameLocks noGrp="1"/>
          </p:cNvGraphicFramePr>
          <p:nvPr>
            <p:extLst>
              <p:ext uri="{D42A27DB-BD31-4B8C-83A1-F6EECF244321}">
                <p14:modId xmlns:p14="http://schemas.microsoft.com/office/powerpoint/2010/main" val="1933252153"/>
              </p:ext>
            </p:extLst>
          </p:nvPr>
        </p:nvGraphicFramePr>
        <p:xfrm>
          <a:off x="341658" y="1730413"/>
          <a:ext cx="11434539" cy="4064905"/>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354619674"/>
                    </a:ext>
                  </a:extLst>
                </a:gridCol>
                <a:gridCol w="2186940">
                  <a:extLst>
                    <a:ext uri="{9D8B030D-6E8A-4147-A177-3AD203B41FA5}">
                      <a16:colId xmlns:a16="http://schemas.microsoft.com/office/drawing/2014/main" val="3134582666"/>
                    </a:ext>
                  </a:extLst>
                </a:gridCol>
                <a:gridCol w="2186940">
                  <a:extLst>
                    <a:ext uri="{9D8B030D-6E8A-4147-A177-3AD203B41FA5}">
                      <a16:colId xmlns:a16="http://schemas.microsoft.com/office/drawing/2014/main" val="2461729247"/>
                    </a:ext>
                  </a:extLst>
                </a:gridCol>
                <a:gridCol w="5612859">
                  <a:extLst>
                    <a:ext uri="{9D8B030D-6E8A-4147-A177-3AD203B41FA5}">
                      <a16:colId xmlns:a16="http://schemas.microsoft.com/office/drawing/2014/main" val="887366819"/>
                    </a:ext>
                  </a:extLst>
                </a:gridCol>
              </a:tblGrid>
              <a:tr h="523898">
                <a:tc gridSpan="4">
                  <a:txBody>
                    <a:bodyPr/>
                    <a:lstStyle/>
                    <a:p>
                      <a:pPr algn="ctr"/>
                      <a:r>
                        <a:rPr lang="fr-FR" sz="2200">
                          <a:latin typeface="+mj-lt"/>
                        </a:rPr>
                        <a:t>M2</a:t>
                      </a:r>
                    </a:p>
                  </a:txBody>
                  <a:tcPr anchor="ctr">
                    <a:lnL w="12700">
                      <a:solidFill>
                        <a:schemeClr val="tx1"/>
                      </a:solidFill>
                    </a:lnL>
                    <a:lnT w="12700">
                      <a:solidFill>
                        <a:schemeClr val="tx1"/>
                      </a:solidFill>
                    </a:lnT>
                    <a:lnB w="12700">
                      <a:solidFill>
                        <a:schemeClr val="tx1"/>
                      </a:solidFill>
                    </a:lnB>
                    <a:solidFill>
                      <a:srgbClr val="E72F2A"/>
                    </a:solidFill>
                  </a:tcPr>
                </a:tc>
                <a:tc hMerge="1">
                  <a:txBody>
                    <a:bodyPr/>
                    <a:lstStyle/>
                    <a:p>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E72F2A"/>
                    </a:solidFill>
                  </a:tcPr>
                </a:tc>
                <a:tc hMerge="1">
                  <a:txBody>
                    <a:bodyPr/>
                    <a:lstStyle/>
                    <a:p>
                      <a:endParaRPr lang="fr-FR"/>
                    </a:p>
                  </a:txBody>
                  <a:tcPr/>
                </a:tc>
                <a:tc hMerge="1">
                  <a:txBody>
                    <a:bodyPr/>
                    <a:lstStyle/>
                    <a:p>
                      <a:endParaRPr lang="fr-FR"/>
                    </a:p>
                  </a:txBody>
                  <a:tcPr anchor="ctr">
                    <a:solidFill>
                      <a:srgbClr val="C00000"/>
                    </a:solidFill>
                  </a:tcPr>
                </a:tc>
                <a:extLst>
                  <a:ext uri="{0D108BD9-81ED-4DB2-BD59-A6C34878D82A}">
                    <a16:rowId xmlns:a16="http://schemas.microsoft.com/office/drawing/2014/main" val="3142458766"/>
                  </a:ext>
                </a:extLst>
              </a:tr>
              <a:tr h="523897">
                <a:tc>
                  <a:txBody>
                    <a:bodyPr/>
                    <a:lstStyle/>
                    <a:p>
                      <a:pPr lvl="0" algn="ctr">
                        <a:buNone/>
                      </a:pPr>
                      <a:endParaRPr lang="fr-FR" sz="2200">
                        <a:latin typeface="+mj-lt"/>
                      </a:endParaRPr>
                    </a:p>
                  </a:txBody>
                  <a:tcPr anchor="ctr">
                    <a:lnL w="12700">
                      <a:solidFill>
                        <a:schemeClr val="tx1"/>
                      </a:solidFill>
                    </a:lnL>
                    <a:lnR w="12700">
                      <a:solidFill>
                        <a:schemeClr val="tx1"/>
                      </a:solidFill>
                    </a:lnR>
                    <a:lnT w="12700">
                      <a:solidFill>
                        <a:schemeClr val="tx1"/>
                      </a:solidFill>
                    </a:lnT>
                    <a:lnB w="12700">
                      <a:solidFill>
                        <a:schemeClr val="tx1"/>
                      </a:solidFill>
                    </a:lnB>
                    <a:noFill/>
                  </a:tcPr>
                </a:tc>
                <a:tc gridSpan="2">
                  <a:txBody>
                    <a:bodyPr/>
                    <a:lstStyle/>
                    <a:p>
                      <a:pPr lvl="0" algn="ctr">
                        <a:buNone/>
                      </a:pPr>
                      <a:r>
                        <a:rPr lang="fr-FR" sz="2200">
                          <a:latin typeface="+mj-lt"/>
                        </a:rPr>
                        <a:t>Non 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hMerge="1">
                  <a:txBody>
                    <a:bodyPr/>
                    <a:lstStyle/>
                    <a:p>
                      <a:endParaRPr lang="fr-FR"/>
                    </a:p>
                  </a:txBody>
                  <a:tcPr/>
                </a:tc>
                <a:tc rowSpan="2">
                  <a:txBody>
                    <a:bodyPr/>
                    <a:lstStyle/>
                    <a:p>
                      <a:pPr lvl="0" algn="ctr">
                        <a:buNone/>
                      </a:pPr>
                      <a:r>
                        <a:rPr lang="fr-FR" sz="2200">
                          <a:latin typeface="+mj-lt"/>
                        </a:rPr>
                        <a:t>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632815264"/>
                  </a:ext>
                </a:extLst>
              </a:tr>
              <a:tr h="523897">
                <a:tc>
                  <a:txBody>
                    <a:bodyPr/>
                    <a:lstStyle/>
                    <a:p>
                      <a:pPr lvl="0" algn="ctr">
                        <a:buNone/>
                      </a:pPr>
                      <a:r>
                        <a:rPr lang="fr-FR" sz="2200">
                          <a:latin typeface="+mj-lt"/>
                        </a:rPr>
                        <a:t>Statut </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ctr">
                        <a:buNone/>
                      </a:pPr>
                      <a:r>
                        <a:rPr lang="fr-FR" sz="2200">
                          <a:latin typeface="+mj-lt"/>
                        </a:rPr>
                        <a:t>PA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ctr">
                        <a:buNone/>
                      </a:pPr>
                      <a:r>
                        <a:rPr lang="fr-FR" sz="2200">
                          <a:latin typeface="+mj-lt"/>
                        </a:rPr>
                        <a:t>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lvl="0" algn="ctr">
                        <a:buNone/>
                      </a:pPr>
                      <a:endParaRPr lang="fr-FR" sz="2000">
                        <a:latin typeface="+mn-lt"/>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1839563675"/>
                  </a:ext>
                </a:extLst>
              </a:tr>
              <a:tr h="5238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200">
                          <a:latin typeface="+mj-lt"/>
                        </a:rPr>
                        <a:t>Volume </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ctr">
                        <a:buNone/>
                      </a:pPr>
                      <a:r>
                        <a:rPr lang="fr-FR" sz="2200">
                          <a:latin typeface="+mj-lt"/>
                        </a:rPr>
                        <a:t>6 semaines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ctr">
                        <a:buNone/>
                      </a:pPr>
                      <a:r>
                        <a:rPr lang="fr-FR" sz="2200">
                          <a:latin typeface="+mj-lt"/>
                        </a:rPr>
                        <a:t>8 semaines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200">
                          <a:latin typeface="+mj-lt"/>
                        </a:rPr>
                        <a:t>18 semaines</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4034643131"/>
                  </a:ext>
                </a:extLst>
              </a:tr>
              <a:tr h="807097">
                <a:tc>
                  <a:txBody>
                    <a:bodyPr/>
                    <a:lstStyle/>
                    <a:p>
                      <a:pPr lvl="0" algn="ctr">
                        <a:buNone/>
                      </a:pPr>
                      <a:r>
                        <a:rPr lang="fr-FR" sz="2200">
                          <a:latin typeface="+mj-lt"/>
                        </a:rPr>
                        <a:t>Structure </a:t>
                      </a:r>
                    </a:p>
                    <a:p>
                      <a:pPr lvl="0" algn="ctr">
                        <a:buNone/>
                      </a:pPr>
                      <a:r>
                        <a:rPr lang="fr-FR" sz="2200">
                          <a:latin typeface="+mj-lt"/>
                        </a:rPr>
                        <a:t>Périodes</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algn="ctr"/>
                      <a:r>
                        <a:rPr lang="fr-FR" sz="2200">
                          <a:latin typeface="+mj-lt"/>
                        </a:rPr>
                        <a:t>Stage filé</a:t>
                      </a:r>
                    </a:p>
                    <a:p>
                      <a:pPr algn="ctr"/>
                      <a:r>
                        <a:rPr lang="fr-FR" sz="2200">
                          <a:latin typeface="+mj-lt"/>
                        </a:rPr>
                        <a:t>1 jour / semaine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algn="ctr"/>
                      <a:r>
                        <a:rPr lang="fr-FR" sz="2200">
                          <a:latin typeface="+mj-lt"/>
                        </a:rPr>
                        <a:t>Stage filé</a:t>
                      </a:r>
                    </a:p>
                    <a:p>
                      <a:pPr algn="ctr"/>
                      <a:r>
                        <a:rPr lang="fr-FR" sz="2200">
                          <a:latin typeface="+mj-lt"/>
                        </a:rPr>
                        <a:t>1 jour / semaine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buNone/>
                      </a:pPr>
                      <a:r>
                        <a:rPr lang="fr-FR" sz="2200">
                          <a:latin typeface="+mj-lt"/>
                        </a:rPr>
                        <a:t>Alternance stage filé et stage massé</a:t>
                      </a: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3613810927"/>
                  </a:ext>
                </a:extLst>
              </a:tr>
              <a:tr h="1162219">
                <a:tc>
                  <a:txBody>
                    <a:bodyPr/>
                    <a:lstStyle/>
                    <a:p>
                      <a:pPr algn="ctr"/>
                      <a:r>
                        <a:rPr lang="fr-FR" sz="2200">
                          <a:latin typeface="+mj-lt"/>
                        </a:rPr>
                        <a:t>Lieux</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gridSpan="2">
                  <a:txBody>
                    <a:bodyPr/>
                    <a:lstStyle/>
                    <a:p>
                      <a:pPr algn="ctr"/>
                      <a:r>
                        <a:rPr lang="fr-FR" sz="2200">
                          <a:latin typeface="+mj-lt"/>
                        </a:rPr>
                        <a:t>Affectation dans une classe</a:t>
                      </a:r>
                    </a:p>
                    <a:p>
                      <a:pPr algn="ctr"/>
                      <a:r>
                        <a:rPr lang="fr-FR" sz="2200">
                          <a:latin typeface="+mj-lt"/>
                        </a:rPr>
                        <a:t>PA en binôme</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hMerge="1">
                  <a:txBody>
                    <a:bodyPr/>
                    <a:lstStyle/>
                    <a:p>
                      <a:endParaRPr lang="fr-FR"/>
                    </a:p>
                  </a:txBody>
                  <a:tcPr/>
                </a:tc>
                <a:tc>
                  <a:txBody>
                    <a:bodyPr/>
                    <a:lstStyle/>
                    <a:p>
                      <a:pPr algn="ctr"/>
                      <a:r>
                        <a:rPr lang="fr-FR" sz="2200">
                          <a:latin typeface="+mj-lt"/>
                        </a:rPr>
                        <a:t>Affectation dans une classe pour le stage filé</a:t>
                      </a:r>
                    </a:p>
                    <a:p>
                      <a:pPr algn="ctr"/>
                      <a:r>
                        <a:rPr lang="fr-FR" sz="2200">
                          <a:latin typeface="+mj-lt"/>
                        </a:rPr>
                        <a:t>Affectation dans d’autres niveaux de classe pour les stages massés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893198969"/>
                  </a:ext>
                </a:extLst>
              </a:tr>
            </a:tbl>
          </a:graphicData>
        </a:graphic>
      </p:graphicFrame>
      <p:sp>
        <p:nvSpPr>
          <p:cNvPr id="2" name="Espace réservé de la date 4">
            <a:extLst>
              <a:ext uri="{FF2B5EF4-FFF2-40B4-BE49-F238E27FC236}">
                <a16:creationId xmlns:a16="http://schemas.microsoft.com/office/drawing/2014/main" id="{BC79897B-B23C-CA2F-0D64-71E9A2E86B17}"/>
              </a:ext>
            </a:extLst>
          </p:cNvPr>
          <p:cNvSpPr>
            <a:spLocks noGrp="1"/>
          </p:cNvSpPr>
          <p:nvPr>
            <p:ph type="dt" sz="half" idx="10"/>
          </p:nvPr>
        </p:nvSpPr>
        <p:spPr>
          <a:xfrm>
            <a:off x="838200" y="6356350"/>
            <a:ext cx="2743200" cy="365125"/>
          </a:xfrm>
        </p:spPr>
        <p:txBody>
          <a:bodyPr/>
          <a:lstStyle/>
          <a:p>
            <a:r>
              <a:rPr lang="fr-FR"/>
              <a:t>04/02/2026</a:t>
            </a:r>
          </a:p>
        </p:txBody>
      </p:sp>
      <p:sp>
        <p:nvSpPr>
          <p:cNvPr id="6" name="Espace réservé du pied de page 5">
            <a:extLst>
              <a:ext uri="{FF2B5EF4-FFF2-40B4-BE49-F238E27FC236}">
                <a16:creationId xmlns:a16="http://schemas.microsoft.com/office/drawing/2014/main" id="{ABAB9440-262F-2E43-1974-B1935E535190}"/>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5" name="ZoneTexte 4">
            <a:extLst>
              <a:ext uri="{FF2B5EF4-FFF2-40B4-BE49-F238E27FC236}">
                <a16:creationId xmlns:a16="http://schemas.microsoft.com/office/drawing/2014/main" id="{905854DC-E597-A298-CC8B-5662FCE73638}"/>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14" name="Sous-titre 2">
            <a:extLst>
              <a:ext uri="{FF2B5EF4-FFF2-40B4-BE49-F238E27FC236}">
                <a16:creationId xmlns:a16="http://schemas.microsoft.com/office/drawing/2014/main" id="{609F955A-6874-A62E-29E5-23F39B180218}"/>
              </a:ext>
            </a:extLst>
          </p:cNvPr>
          <p:cNvSpPr>
            <a:spLocks noGrp="1"/>
          </p:cNvSpPr>
          <p:nvPr>
            <p:ph type="subTitle" idx="1"/>
          </p:nvPr>
        </p:nvSpPr>
        <p:spPr>
          <a:xfrm>
            <a:off x="685014" y="954463"/>
            <a:ext cx="10821971" cy="4949073"/>
          </a:xfrm>
        </p:spPr>
        <p:txBody>
          <a:bodyPr>
            <a:normAutofit/>
          </a:bodyPr>
          <a:lstStyle/>
          <a:p>
            <a:pPr marL="0" lvl="1" algn="just">
              <a:buClr>
                <a:srgbClr val="C00000"/>
              </a:buClr>
            </a:pPr>
            <a:r>
              <a:rPr lang="fr-FR" sz="2400" b="1">
                <a:solidFill>
                  <a:srgbClr val="E72F2A"/>
                </a:solidFill>
                <a:latin typeface="+mj-lt"/>
              </a:rPr>
              <a:t>Modalités des stages et de l’alternance en M2E 1D </a:t>
            </a:r>
            <a:r>
              <a:rPr lang="fr-FR" sz="2400" i="1">
                <a:solidFill>
                  <a:srgbClr val="E72F2A"/>
                </a:solidFill>
              </a:rPr>
              <a:t>(en cours)</a:t>
            </a:r>
            <a:endParaRPr lang="fr-FR" sz="2400" b="1">
              <a:solidFill>
                <a:srgbClr val="E72F2A"/>
              </a:solidFill>
              <a:latin typeface="+mj-lt"/>
            </a:endParaRPr>
          </a:p>
          <a:p>
            <a:pPr lvl="1" algn="just">
              <a:buClr>
                <a:srgbClr val="C00000"/>
              </a:buClr>
            </a:pPr>
            <a:endParaRPr lang="fr-FR" sz="2400" b="1">
              <a:latin typeface="+mj-lt"/>
            </a:endParaRPr>
          </a:p>
        </p:txBody>
      </p:sp>
    </p:spTree>
    <p:extLst>
      <p:ext uri="{BB962C8B-B14F-4D97-AF65-F5344CB8AC3E}">
        <p14:creationId xmlns:p14="http://schemas.microsoft.com/office/powerpoint/2010/main" val="407394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0358D-64C5-639C-B087-4D129F0064D3}"/>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B7B5654C-AAC7-9DB4-7693-535EF21C6E0D}"/>
              </a:ext>
            </a:extLst>
          </p:cNvPr>
          <p:cNvSpPr>
            <a:spLocks noGrp="1"/>
          </p:cNvSpPr>
          <p:nvPr>
            <p:ph type="subTitle" idx="1"/>
          </p:nvPr>
        </p:nvSpPr>
        <p:spPr>
          <a:xfrm>
            <a:off x="685014" y="1438961"/>
            <a:ext cx="10821971" cy="3587064"/>
          </a:xfrm>
          <a:ln w="28575">
            <a:solidFill>
              <a:srgbClr val="E72F2A"/>
            </a:solidFill>
          </a:ln>
        </p:spPr>
        <p:txBody>
          <a:bodyPr>
            <a:normAutofit/>
          </a:bodyPr>
          <a:lstStyle/>
          <a:p>
            <a:pPr marL="457200" indent="-457200" algn="just">
              <a:spcBef>
                <a:spcPts val="0"/>
              </a:spcBef>
              <a:spcAft>
                <a:spcPts val="400"/>
              </a:spcAft>
              <a:buAutoNum type="arabicPeriod"/>
            </a:pPr>
            <a:r>
              <a:rPr lang="fr-FR" b="1">
                <a:latin typeface="+mj-lt"/>
              </a:rPr>
              <a:t>Approbation du compte-rendu du Conseil d’institut du 27/11/2025</a:t>
            </a:r>
          </a:p>
          <a:p>
            <a:pPr marL="457200" indent="-457200" algn="just">
              <a:spcBef>
                <a:spcPts val="0"/>
              </a:spcBef>
              <a:spcAft>
                <a:spcPts val="400"/>
              </a:spcAft>
              <a:buAutoNum type="arabicPeriod"/>
            </a:pPr>
            <a:r>
              <a:rPr lang="fr-FR">
                <a:latin typeface="+mj-lt"/>
              </a:rPr>
              <a:t>Réforme de la formation des enseignants</a:t>
            </a:r>
          </a:p>
          <a:p>
            <a:pPr marL="914400" lvl="1" indent="-457200" algn="just">
              <a:spcBef>
                <a:spcPts val="0"/>
              </a:spcBef>
              <a:spcAft>
                <a:spcPts val="400"/>
              </a:spcAft>
              <a:buFont typeface="+mj-lt"/>
              <a:buAutoNum type="alphaLcParenR"/>
            </a:pPr>
            <a:r>
              <a:rPr lang="fr-FR" sz="2400">
                <a:latin typeface="+mj-lt"/>
              </a:rPr>
              <a:t>Principes d’élaboration des maquettes de formation</a:t>
            </a:r>
          </a:p>
          <a:p>
            <a:pPr marL="914400" lvl="1" indent="-457200" algn="just">
              <a:spcBef>
                <a:spcPts val="0"/>
              </a:spcBef>
              <a:spcAft>
                <a:spcPts val="400"/>
              </a:spcAft>
              <a:buFont typeface="+mj-lt"/>
              <a:buAutoNum type="alphaLcParenR"/>
            </a:pPr>
            <a:r>
              <a:rPr lang="fr-FR" sz="2400" b="1">
                <a:latin typeface="+mj-lt"/>
              </a:rPr>
              <a:t>Structuration des maquettes de formation</a:t>
            </a:r>
          </a:p>
          <a:p>
            <a:pPr marL="914400" lvl="1" indent="-457200" algn="just">
              <a:spcBef>
                <a:spcPts val="0"/>
              </a:spcBef>
              <a:spcAft>
                <a:spcPts val="400"/>
              </a:spcAft>
              <a:buFont typeface="+mj-lt"/>
              <a:buAutoNum type="alphaLcParenR"/>
            </a:pPr>
            <a:r>
              <a:rPr lang="fr-FR" sz="2400">
                <a:latin typeface="+mj-lt"/>
              </a:rPr>
              <a:t>Point d’information sur la mise en œuvre des UEL</a:t>
            </a:r>
          </a:p>
          <a:p>
            <a:pPr marL="914400" lvl="1" indent="-457200" algn="just">
              <a:spcBef>
                <a:spcPts val="0"/>
              </a:spcBef>
              <a:spcAft>
                <a:spcPts val="400"/>
              </a:spcAft>
              <a:buFont typeface="+mj-lt"/>
              <a:buAutoNum type="alphaLcParenR"/>
            </a:pPr>
            <a:r>
              <a:rPr lang="fr-FR" sz="2400" b="1">
                <a:latin typeface="+mj-lt"/>
              </a:rPr>
              <a:t>Principes d’élaboration de la convention université-rectorat</a:t>
            </a:r>
          </a:p>
          <a:p>
            <a:pPr marL="457200" indent="-457200" algn="just">
              <a:spcBef>
                <a:spcPts val="0"/>
              </a:spcBef>
              <a:spcAft>
                <a:spcPts val="400"/>
              </a:spcAft>
              <a:buAutoNum type="arabicPeriod"/>
            </a:pPr>
            <a:r>
              <a:rPr lang="fr-FR">
                <a:latin typeface="+mj-lt"/>
              </a:rPr>
              <a:t>Point d’information sur la situation de la restauration à l’INSPÉ avec le CROUS</a:t>
            </a:r>
          </a:p>
          <a:p>
            <a:pPr marL="457200" indent="-457200" algn="just">
              <a:spcBef>
                <a:spcPts val="0"/>
              </a:spcBef>
              <a:spcAft>
                <a:spcPts val="400"/>
              </a:spcAft>
              <a:buAutoNum type="arabicPeriod"/>
            </a:pPr>
            <a:r>
              <a:rPr lang="fr-FR" b="1">
                <a:latin typeface="+mj-lt"/>
              </a:rPr>
              <a:t>Inventaire tournant 2025</a:t>
            </a:r>
          </a:p>
          <a:p>
            <a:pPr marL="457200" indent="-457200" algn="just">
              <a:spcBef>
                <a:spcPts val="0"/>
              </a:spcBef>
              <a:spcAft>
                <a:spcPts val="400"/>
              </a:spcAft>
              <a:buAutoNum type="arabicPeriod"/>
            </a:pPr>
            <a:r>
              <a:rPr lang="fr-FR">
                <a:latin typeface="+mj-lt"/>
              </a:rPr>
              <a:t>Questions diverses</a:t>
            </a:r>
          </a:p>
        </p:txBody>
      </p:sp>
      <p:pic>
        <p:nvPicPr>
          <p:cNvPr id="2052" name="Picture 4" descr="Une image contenant obscurité, capture d’écran, rouge&#10;&#10;Description générée automatiquement">
            <a:extLst>
              <a:ext uri="{FF2B5EF4-FFF2-40B4-BE49-F238E27FC236}">
                <a16:creationId xmlns:a16="http://schemas.microsoft.com/office/drawing/2014/main" id="{547234E4-27F6-8738-3EB8-7EB981102F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F9D1B313-C0B2-0462-2EC2-7BD557D0C4F4}"/>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e la date 4">
            <a:extLst>
              <a:ext uri="{FF2B5EF4-FFF2-40B4-BE49-F238E27FC236}">
                <a16:creationId xmlns:a16="http://schemas.microsoft.com/office/drawing/2014/main" id="{4861D9D3-C081-7B11-F00C-95F7C213CF37}"/>
              </a:ext>
            </a:extLst>
          </p:cNvPr>
          <p:cNvSpPr>
            <a:spLocks noGrp="1"/>
          </p:cNvSpPr>
          <p:nvPr>
            <p:ph type="dt" sz="half" idx="10"/>
          </p:nvPr>
        </p:nvSpPr>
        <p:spPr/>
        <p:txBody>
          <a:bodyPr/>
          <a:lstStyle/>
          <a:p>
            <a:r>
              <a:rPr lang="fr-FR"/>
              <a:t>04/02/2026</a:t>
            </a:r>
          </a:p>
        </p:txBody>
      </p:sp>
      <p:sp>
        <p:nvSpPr>
          <p:cNvPr id="6" name="Espace réservé du pied de page 5">
            <a:extLst>
              <a:ext uri="{FF2B5EF4-FFF2-40B4-BE49-F238E27FC236}">
                <a16:creationId xmlns:a16="http://schemas.microsoft.com/office/drawing/2014/main" id="{498F100F-8E55-A688-7693-9A35B5A1ECFB}"/>
              </a:ext>
            </a:extLst>
          </p:cNvPr>
          <p:cNvSpPr>
            <a:spLocks noGrp="1"/>
          </p:cNvSpPr>
          <p:nvPr>
            <p:ph type="ftr" sz="quarter" idx="11"/>
          </p:nvPr>
        </p:nvSpPr>
        <p:spPr/>
        <p:txBody>
          <a:bodyPr/>
          <a:lstStyle/>
          <a:p>
            <a:r>
              <a:rPr lang="fr-FR"/>
              <a:t>Conseil d’institut de l’Inspé</a:t>
            </a:r>
          </a:p>
        </p:txBody>
      </p:sp>
      <p:sp>
        <p:nvSpPr>
          <p:cNvPr id="7" name="Espace réservé du numéro de diapositive 6">
            <a:extLst>
              <a:ext uri="{FF2B5EF4-FFF2-40B4-BE49-F238E27FC236}">
                <a16:creationId xmlns:a16="http://schemas.microsoft.com/office/drawing/2014/main" id="{7FD7065D-A70F-72F8-06EC-8598053728D3}"/>
              </a:ext>
            </a:extLst>
          </p:cNvPr>
          <p:cNvSpPr>
            <a:spLocks noGrp="1"/>
          </p:cNvSpPr>
          <p:nvPr>
            <p:ph type="sldNum" sz="quarter" idx="12"/>
          </p:nvPr>
        </p:nvSpPr>
        <p:spPr/>
        <p:txBody>
          <a:bodyPr/>
          <a:lstStyle/>
          <a:p>
            <a:fld id="{38B00A9C-5842-4D44-97D7-EA153D0985D3}" type="slidenum">
              <a:rPr lang="fr-FR" smtClean="0"/>
              <a:t>2</a:t>
            </a:fld>
            <a:endParaRPr lang="fr-FR"/>
          </a:p>
        </p:txBody>
      </p:sp>
      <p:sp>
        <p:nvSpPr>
          <p:cNvPr id="8" name="ZoneTexte 7">
            <a:extLst>
              <a:ext uri="{FF2B5EF4-FFF2-40B4-BE49-F238E27FC236}">
                <a16:creationId xmlns:a16="http://schemas.microsoft.com/office/drawing/2014/main" id="{6BD4ADC7-887D-084E-1E98-38151E41E82F}"/>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Ordre du jour</a:t>
            </a:r>
          </a:p>
        </p:txBody>
      </p:sp>
    </p:spTree>
    <p:extLst>
      <p:ext uri="{BB962C8B-B14F-4D97-AF65-F5344CB8AC3E}">
        <p14:creationId xmlns:p14="http://schemas.microsoft.com/office/powerpoint/2010/main" val="2041777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20</a:t>
            </a:fld>
            <a:endParaRPr lang="fr-FR"/>
          </a:p>
        </p:txBody>
      </p:sp>
      <p:graphicFrame>
        <p:nvGraphicFramePr>
          <p:cNvPr id="9" name="Tableau 9">
            <a:extLst>
              <a:ext uri="{FF2B5EF4-FFF2-40B4-BE49-F238E27FC236}">
                <a16:creationId xmlns:a16="http://schemas.microsoft.com/office/drawing/2014/main" id="{60C915EF-6373-4E5F-BCC2-181DF2DBD0BB}"/>
              </a:ext>
            </a:extLst>
          </p:cNvPr>
          <p:cNvGraphicFramePr>
            <a:graphicFrameLocks noGrp="1"/>
          </p:cNvGraphicFramePr>
          <p:nvPr>
            <p:extLst>
              <p:ext uri="{D42A27DB-BD31-4B8C-83A1-F6EECF244321}">
                <p14:modId xmlns:p14="http://schemas.microsoft.com/office/powerpoint/2010/main" val="2175790409"/>
              </p:ext>
            </p:extLst>
          </p:nvPr>
        </p:nvGraphicFramePr>
        <p:xfrm>
          <a:off x="428500" y="1885917"/>
          <a:ext cx="11334998" cy="2286000"/>
        </p:xfrm>
        <a:graphic>
          <a:graphicData uri="http://schemas.openxmlformats.org/drawingml/2006/table">
            <a:tbl>
              <a:tblPr firstRow="1" bandRow="1">
                <a:tableStyleId>{5C22544A-7EE6-4342-B048-85BDC9FD1C3A}</a:tableStyleId>
              </a:tblPr>
              <a:tblGrid>
                <a:gridCol w="4454985">
                  <a:extLst>
                    <a:ext uri="{9D8B030D-6E8A-4147-A177-3AD203B41FA5}">
                      <a16:colId xmlns:a16="http://schemas.microsoft.com/office/drawing/2014/main" val="2591459434"/>
                    </a:ext>
                  </a:extLst>
                </a:gridCol>
                <a:gridCol w="6880013">
                  <a:extLst>
                    <a:ext uri="{9D8B030D-6E8A-4147-A177-3AD203B41FA5}">
                      <a16:colId xmlns:a16="http://schemas.microsoft.com/office/drawing/2014/main" val="2411848317"/>
                    </a:ext>
                  </a:extLst>
                </a:gridCol>
              </a:tblGrid>
              <a:tr h="370840">
                <a:tc>
                  <a:txBody>
                    <a:bodyPr/>
                    <a:lstStyle/>
                    <a:p>
                      <a:pPr algn="ctr"/>
                      <a:r>
                        <a:rPr lang="fr-FR" sz="2400">
                          <a:latin typeface="+mj-lt"/>
                        </a:rPr>
                        <a:t>Statuts</a:t>
                      </a:r>
                    </a:p>
                  </a:txBody>
                  <a:tcPr>
                    <a:solidFill>
                      <a:srgbClr val="E72F2A"/>
                    </a:solidFill>
                  </a:tcPr>
                </a:tc>
                <a:tc>
                  <a:txBody>
                    <a:bodyPr/>
                    <a:lstStyle/>
                    <a:p>
                      <a:pPr algn="ctr"/>
                      <a:r>
                        <a:rPr lang="fr-FR" sz="2400">
                          <a:latin typeface="+mj-lt"/>
                        </a:rPr>
                        <a:t>Durée de stage </a:t>
                      </a:r>
                    </a:p>
                  </a:txBody>
                  <a:tcPr>
                    <a:solidFill>
                      <a:srgbClr val="E72F2A"/>
                    </a:solidFill>
                  </a:tcPr>
                </a:tc>
                <a:extLst>
                  <a:ext uri="{0D108BD9-81ED-4DB2-BD59-A6C34878D82A}">
                    <a16:rowId xmlns:a16="http://schemas.microsoft.com/office/drawing/2014/main" val="2761314972"/>
                  </a:ext>
                </a:extLst>
              </a:tr>
              <a:tr h="370840">
                <a:tc>
                  <a:txBody>
                    <a:bodyPr/>
                    <a:lstStyle/>
                    <a:p>
                      <a:pPr marL="0" lvl="0" algn="ctr" defTabSz="914400" rtl="0" eaLnBrk="1" latinLnBrk="0" hangingPunct="1">
                        <a:buNone/>
                      </a:pPr>
                      <a:r>
                        <a:rPr lang="fr-FR" sz="2400" kern="1200">
                          <a:solidFill>
                            <a:schemeClr val="tx1"/>
                          </a:solidFill>
                          <a:latin typeface="+mn-lt"/>
                          <a:ea typeface="+mn-ea"/>
                          <a:cs typeface="+mn-cs"/>
                        </a:rPr>
                        <a:t>M1 lauréats</a:t>
                      </a:r>
                    </a:p>
                  </a:txBody>
                  <a:tcPr>
                    <a:solidFill>
                      <a:schemeClr val="accent2">
                        <a:lumMod val="40000"/>
                        <a:lumOff val="60000"/>
                      </a:schemeClr>
                    </a:solidFill>
                  </a:tcPr>
                </a:tc>
                <a:tc>
                  <a:txBody>
                    <a:bodyPr/>
                    <a:lstStyle/>
                    <a:p>
                      <a:pPr marL="36000" lvl="0" algn="l" defTabSz="914400" rtl="0" eaLnBrk="1" latinLnBrk="0" hangingPunct="1">
                        <a:lnSpc>
                          <a:spcPct val="107000"/>
                        </a:lnSpc>
                        <a:spcAft>
                          <a:spcPts val="800"/>
                        </a:spcAft>
                        <a:buNone/>
                      </a:pPr>
                      <a:r>
                        <a:rPr lang="fr-FR" sz="2400" kern="1200">
                          <a:solidFill>
                            <a:schemeClr val="tx1"/>
                          </a:solidFill>
                          <a:latin typeface="+mn-lt"/>
                          <a:ea typeface="+mn-ea"/>
                          <a:cs typeface="+mn-cs"/>
                        </a:rPr>
                        <a:t>12 semaines SOPA massés</a:t>
                      </a:r>
                    </a:p>
                  </a:txBody>
                  <a:tcPr marL="44450" marR="44450" marT="9525" marB="9525" anchor="ctr">
                    <a:solidFill>
                      <a:schemeClr val="accent2">
                        <a:lumMod val="40000"/>
                        <a:lumOff val="60000"/>
                      </a:schemeClr>
                    </a:solidFill>
                  </a:tcPr>
                </a:tc>
                <a:extLst>
                  <a:ext uri="{0D108BD9-81ED-4DB2-BD59-A6C34878D82A}">
                    <a16:rowId xmlns:a16="http://schemas.microsoft.com/office/drawing/2014/main" val="773935488"/>
                  </a:ext>
                </a:extLst>
              </a:tr>
              <a:tr h="370840">
                <a:tc>
                  <a:txBody>
                    <a:bodyPr/>
                    <a:lstStyle/>
                    <a:p>
                      <a:pPr marL="0" lvl="0" algn="ctr" defTabSz="914400" rtl="0" eaLnBrk="1" latinLnBrk="0" hangingPunct="1">
                        <a:buNone/>
                      </a:pPr>
                      <a:r>
                        <a:rPr lang="fr-FR" sz="2400" kern="1200">
                          <a:solidFill>
                            <a:schemeClr val="tx1"/>
                          </a:solidFill>
                          <a:latin typeface="+mn-lt"/>
                          <a:ea typeface="+mn-ea"/>
                          <a:cs typeface="+mn-cs"/>
                        </a:rPr>
                        <a:t>M1 candidats / non lauréats</a:t>
                      </a:r>
                    </a:p>
                  </a:txBody>
                  <a:tcPr>
                    <a:solidFill>
                      <a:schemeClr val="accent2">
                        <a:lumMod val="40000"/>
                        <a:lumOff val="60000"/>
                      </a:schemeClr>
                    </a:solidFill>
                  </a:tcPr>
                </a:tc>
                <a:tc>
                  <a:txBody>
                    <a:bodyPr/>
                    <a:lstStyle/>
                    <a:p>
                      <a:pPr marL="36000" lvl="0" algn="l" defTabSz="914400" rtl="0" eaLnBrk="1" latinLnBrk="0" hangingPunct="1">
                        <a:lnSpc>
                          <a:spcPct val="107000"/>
                        </a:lnSpc>
                        <a:spcAft>
                          <a:spcPts val="800"/>
                        </a:spcAft>
                        <a:buNone/>
                      </a:pPr>
                      <a:r>
                        <a:rPr lang="fr-FR" sz="2400" kern="1200">
                          <a:solidFill>
                            <a:schemeClr val="tx1"/>
                          </a:solidFill>
                          <a:latin typeface="+mn-lt"/>
                          <a:ea typeface="+mn-ea"/>
                          <a:cs typeface="+mn-cs"/>
                        </a:rPr>
                        <a:t>6 semaines SOPA</a:t>
                      </a:r>
                    </a:p>
                  </a:txBody>
                  <a:tcPr marL="44450" marR="44450" marT="9525" marB="9525" anchor="ctr">
                    <a:solidFill>
                      <a:schemeClr val="accent2">
                        <a:lumMod val="40000"/>
                        <a:lumOff val="60000"/>
                      </a:schemeClr>
                    </a:solidFill>
                  </a:tcPr>
                </a:tc>
                <a:extLst>
                  <a:ext uri="{0D108BD9-81ED-4DB2-BD59-A6C34878D82A}">
                    <a16:rowId xmlns:a16="http://schemas.microsoft.com/office/drawing/2014/main" val="1003741655"/>
                  </a:ext>
                </a:extLst>
              </a:tr>
              <a:tr h="370840">
                <a:tc>
                  <a:txBody>
                    <a:bodyPr/>
                    <a:lstStyle/>
                    <a:p>
                      <a:pPr marL="0" lvl="0" algn="ctr" defTabSz="914400" rtl="0" eaLnBrk="1" latinLnBrk="0" hangingPunct="1">
                        <a:buNone/>
                      </a:pPr>
                      <a:r>
                        <a:rPr lang="fr-FR" sz="2400" kern="1200">
                          <a:solidFill>
                            <a:schemeClr val="tx1"/>
                          </a:solidFill>
                          <a:latin typeface="+mn-lt"/>
                          <a:ea typeface="+mn-ea"/>
                          <a:cs typeface="+mn-cs"/>
                        </a:rPr>
                        <a:t>M2 lauréats</a:t>
                      </a:r>
                    </a:p>
                  </a:txBody>
                  <a:tcPr>
                    <a:solidFill>
                      <a:schemeClr val="accent2">
                        <a:lumMod val="40000"/>
                        <a:lumOff val="60000"/>
                      </a:schemeClr>
                    </a:solidFill>
                  </a:tcPr>
                </a:tc>
                <a:tc>
                  <a:txBody>
                    <a:bodyPr/>
                    <a:lstStyle/>
                    <a:p>
                      <a:pPr marL="36000" lvl="0" algn="l" defTabSz="914400" rtl="0" eaLnBrk="1" latinLnBrk="0" hangingPunct="1">
                        <a:lnSpc>
                          <a:spcPct val="107000"/>
                        </a:lnSpc>
                        <a:spcAft>
                          <a:spcPts val="800"/>
                        </a:spcAft>
                        <a:buNone/>
                      </a:pPr>
                      <a:r>
                        <a:rPr lang="fr-FR" sz="2400" kern="1200">
                          <a:solidFill>
                            <a:schemeClr val="tx1"/>
                          </a:solidFill>
                          <a:latin typeface="+mn-lt"/>
                          <a:ea typeface="+mn-ea"/>
                          <a:cs typeface="+mn-cs"/>
                        </a:rPr>
                        <a:t>18 semaines filées en responsabilité</a:t>
                      </a:r>
                    </a:p>
                  </a:txBody>
                  <a:tcPr marL="44450" marR="44450" marT="9525" marB="9525" anchor="ctr">
                    <a:solidFill>
                      <a:schemeClr val="accent2">
                        <a:lumMod val="40000"/>
                        <a:lumOff val="60000"/>
                      </a:schemeClr>
                    </a:solidFill>
                  </a:tcPr>
                </a:tc>
                <a:extLst>
                  <a:ext uri="{0D108BD9-81ED-4DB2-BD59-A6C34878D82A}">
                    <a16:rowId xmlns:a16="http://schemas.microsoft.com/office/drawing/2014/main" val="3578583404"/>
                  </a:ext>
                </a:extLst>
              </a:tr>
              <a:tr h="370840">
                <a:tc>
                  <a:txBody>
                    <a:bodyPr/>
                    <a:lstStyle/>
                    <a:p>
                      <a:pPr marL="0" lvl="0" algn="ctr" defTabSz="914400" rtl="0" eaLnBrk="1" latinLnBrk="0" hangingPunct="1">
                        <a:buNone/>
                      </a:pPr>
                      <a:r>
                        <a:rPr lang="fr-FR" sz="2400" kern="1200">
                          <a:solidFill>
                            <a:schemeClr val="tx1"/>
                          </a:solidFill>
                          <a:latin typeface="+mn-lt"/>
                          <a:ea typeface="+mn-ea"/>
                          <a:cs typeface="+mn-cs"/>
                        </a:rPr>
                        <a:t>M2 candidats/non lauréats </a:t>
                      </a:r>
                    </a:p>
                  </a:txBody>
                  <a:tcPr>
                    <a:solidFill>
                      <a:schemeClr val="accent2">
                        <a:lumMod val="40000"/>
                        <a:lumOff val="60000"/>
                      </a:schemeClr>
                    </a:solidFill>
                  </a:tcPr>
                </a:tc>
                <a:tc>
                  <a:txBody>
                    <a:bodyPr/>
                    <a:lstStyle/>
                    <a:p>
                      <a:pPr marL="36000" lvl="0" algn="l" defTabSz="914400" rtl="0" eaLnBrk="1" latinLnBrk="0" hangingPunct="1">
                        <a:lnSpc>
                          <a:spcPct val="107000"/>
                        </a:lnSpc>
                        <a:spcAft>
                          <a:spcPts val="800"/>
                        </a:spcAft>
                        <a:buNone/>
                      </a:pPr>
                      <a:r>
                        <a:rPr lang="fr-FR" sz="2400" kern="1200">
                          <a:solidFill>
                            <a:schemeClr val="tx1"/>
                          </a:solidFill>
                          <a:latin typeface="+mn-lt"/>
                          <a:ea typeface="+mn-ea"/>
                          <a:cs typeface="+mn-cs"/>
                        </a:rPr>
                        <a:t>8 semaines SOPA (ou contractuels alternants)</a:t>
                      </a:r>
                    </a:p>
                  </a:txBody>
                  <a:tcPr marL="44450" marR="44450" marT="9525" marB="9525" anchor="ctr">
                    <a:solidFill>
                      <a:schemeClr val="accent2">
                        <a:lumMod val="40000"/>
                        <a:lumOff val="60000"/>
                      </a:schemeClr>
                    </a:solidFill>
                  </a:tcPr>
                </a:tc>
                <a:extLst>
                  <a:ext uri="{0D108BD9-81ED-4DB2-BD59-A6C34878D82A}">
                    <a16:rowId xmlns:a16="http://schemas.microsoft.com/office/drawing/2014/main" val="2440804691"/>
                  </a:ext>
                </a:extLst>
              </a:tr>
            </a:tbl>
          </a:graphicData>
        </a:graphic>
      </p:graphicFrame>
      <p:sp>
        <p:nvSpPr>
          <p:cNvPr id="2" name="Espace réservé de la date 4">
            <a:extLst>
              <a:ext uri="{FF2B5EF4-FFF2-40B4-BE49-F238E27FC236}">
                <a16:creationId xmlns:a16="http://schemas.microsoft.com/office/drawing/2014/main" id="{F16A7D0E-BB55-13E3-0A1A-D352C609E8B1}"/>
              </a:ext>
            </a:extLst>
          </p:cNvPr>
          <p:cNvSpPr>
            <a:spLocks noGrp="1"/>
          </p:cNvSpPr>
          <p:nvPr>
            <p:ph type="dt" sz="half" idx="10"/>
          </p:nvPr>
        </p:nvSpPr>
        <p:spPr>
          <a:xfrm>
            <a:off x="838200" y="6356350"/>
            <a:ext cx="2743200" cy="365125"/>
          </a:xfrm>
        </p:spPr>
        <p:txBody>
          <a:bodyPr/>
          <a:lstStyle/>
          <a:p>
            <a:r>
              <a:rPr lang="fr-FR"/>
              <a:t>04/02/2026</a:t>
            </a:r>
          </a:p>
        </p:txBody>
      </p:sp>
      <p:sp>
        <p:nvSpPr>
          <p:cNvPr id="6" name="Espace réservé du pied de page 5">
            <a:extLst>
              <a:ext uri="{FF2B5EF4-FFF2-40B4-BE49-F238E27FC236}">
                <a16:creationId xmlns:a16="http://schemas.microsoft.com/office/drawing/2014/main" id="{9171900E-6696-AA8F-FA6F-0E4BD969FEA9}"/>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5" name="ZoneTexte 4">
            <a:extLst>
              <a:ext uri="{FF2B5EF4-FFF2-40B4-BE49-F238E27FC236}">
                <a16:creationId xmlns:a16="http://schemas.microsoft.com/office/drawing/2014/main" id="{DCF41C66-C95F-3B45-0CF7-3C2FDE3AB17D}"/>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10" name="Sous-titre 2">
            <a:extLst>
              <a:ext uri="{FF2B5EF4-FFF2-40B4-BE49-F238E27FC236}">
                <a16:creationId xmlns:a16="http://schemas.microsoft.com/office/drawing/2014/main" id="{EE014AD0-7E6C-3092-03C0-2135D020ECAC}"/>
              </a:ext>
            </a:extLst>
          </p:cNvPr>
          <p:cNvSpPr txBox="1">
            <a:spLocks/>
          </p:cNvSpPr>
          <p:nvPr/>
        </p:nvSpPr>
        <p:spPr>
          <a:xfrm>
            <a:off x="837414" y="1106863"/>
            <a:ext cx="10821971" cy="494907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lvl="1" algn="just">
              <a:buClr>
                <a:srgbClr val="C00000"/>
              </a:buClr>
            </a:pPr>
            <a:r>
              <a:rPr lang="fr-FR" sz="2400" b="1">
                <a:solidFill>
                  <a:srgbClr val="E72F2A"/>
                </a:solidFill>
                <a:latin typeface="+mj-lt"/>
              </a:rPr>
              <a:t>Modalités des stages et de l’alternance en M2E 2D </a:t>
            </a:r>
            <a:r>
              <a:rPr lang="fr-FR" sz="2400" i="1">
                <a:solidFill>
                  <a:srgbClr val="E72F2A"/>
                </a:solidFill>
              </a:rPr>
              <a:t>(en cours)</a:t>
            </a:r>
            <a:endParaRPr lang="fr-FR" sz="2400" b="1">
              <a:solidFill>
                <a:srgbClr val="E72F2A"/>
              </a:solidFill>
              <a:latin typeface="+mj-lt"/>
            </a:endParaRPr>
          </a:p>
          <a:p>
            <a:pPr lvl="1" algn="just">
              <a:buClr>
                <a:srgbClr val="C00000"/>
              </a:buClr>
            </a:pPr>
            <a:endParaRPr lang="fr-FR" sz="2400" b="1">
              <a:latin typeface="+mj-lt"/>
            </a:endParaRPr>
          </a:p>
        </p:txBody>
      </p:sp>
    </p:spTree>
    <p:extLst>
      <p:ext uri="{BB962C8B-B14F-4D97-AF65-F5344CB8AC3E}">
        <p14:creationId xmlns:p14="http://schemas.microsoft.com/office/powerpoint/2010/main" val="576536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21</a:t>
            </a:fld>
            <a:endParaRPr lang="fr-FR"/>
          </a:p>
        </p:txBody>
      </p:sp>
      <p:graphicFrame>
        <p:nvGraphicFramePr>
          <p:cNvPr id="10" name="Tableau 9">
            <a:extLst>
              <a:ext uri="{FF2B5EF4-FFF2-40B4-BE49-F238E27FC236}">
                <a16:creationId xmlns:a16="http://schemas.microsoft.com/office/drawing/2014/main" id="{17EDC5B7-4DBD-4FEC-BEE7-54FF6B32EA24}"/>
              </a:ext>
            </a:extLst>
          </p:cNvPr>
          <p:cNvGraphicFramePr>
            <a:graphicFrameLocks noGrp="1"/>
          </p:cNvGraphicFramePr>
          <p:nvPr>
            <p:extLst>
              <p:ext uri="{D42A27DB-BD31-4B8C-83A1-F6EECF244321}">
                <p14:modId xmlns:p14="http://schemas.microsoft.com/office/powerpoint/2010/main" val="13052509"/>
              </p:ext>
            </p:extLst>
          </p:nvPr>
        </p:nvGraphicFramePr>
        <p:xfrm>
          <a:off x="339365" y="1723528"/>
          <a:ext cx="11434537" cy="4332408"/>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354619674"/>
                    </a:ext>
                  </a:extLst>
                </a:gridCol>
                <a:gridCol w="4373879">
                  <a:extLst>
                    <a:ext uri="{9D8B030D-6E8A-4147-A177-3AD203B41FA5}">
                      <a16:colId xmlns:a16="http://schemas.microsoft.com/office/drawing/2014/main" val="3134582666"/>
                    </a:ext>
                  </a:extLst>
                </a:gridCol>
                <a:gridCol w="5612858">
                  <a:extLst>
                    <a:ext uri="{9D8B030D-6E8A-4147-A177-3AD203B41FA5}">
                      <a16:colId xmlns:a16="http://schemas.microsoft.com/office/drawing/2014/main" val="887366819"/>
                    </a:ext>
                  </a:extLst>
                </a:gridCol>
              </a:tblGrid>
              <a:tr h="494626">
                <a:tc>
                  <a:txBody>
                    <a:bodyPr/>
                    <a:lstStyle/>
                    <a:p>
                      <a:pPr algn="ctr"/>
                      <a:endParaRPr lang="fr-FR" sz="2000">
                        <a:latin typeface="+mn-lt"/>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E72F2A"/>
                    </a:solidFill>
                  </a:tcPr>
                </a:tc>
                <a:tc gridSpan="2">
                  <a:txBody>
                    <a:bodyPr/>
                    <a:lstStyle/>
                    <a:p>
                      <a:pPr algn="ctr"/>
                      <a:r>
                        <a:rPr lang="fr-FR" sz="2000">
                          <a:latin typeface="+mn-lt"/>
                        </a:rPr>
                        <a:t>M1</a:t>
                      </a:r>
                    </a:p>
                  </a:txBody>
                  <a:tcPr anchor="ctr">
                    <a:lnL w="12700">
                      <a:solidFill>
                        <a:schemeClr val="tx1"/>
                      </a:solidFill>
                    </a:lnL>
                    <a:lnR w="12700">
                      <a:solidFill>
                        <a:schemeClr val="tx1"/>
                      </a:solidFill>
                    </a:lnR>
                    <a:lnT w="12700">
                      <a:solidFill>
                        <a:schemeClr val="tx1"/>
                      </a:solidFill>
                    </a:lnT>
                    <a:lnB w="12700">
                      <a:solidFill>
                        <a:schemeClr val="tx1"/>
                      </a:solidFill>
                    </a:lnB>
                    <a:solidFill>
                      <a:srgbClr val="E72F2A"/>
                    </a:solidFill>
                  </a:tcPr>
                </a:tc>
                <a:tc hMerge="1">
                  <a:txBody>
                    <a:bodyPr/>
                    <a:lstStyle/>
                    <a:p>
                      <a:endParaRPr lang="fr-FR"/>
                    </a:p>
                  </a:txBody>
                  <a:tcPr anchor="ctr">
                    <a:solidFill>
                      <a:srgbClr val="C00000"/>
                    </a:solidFill>
                  </a:tcPr>
                </a:tc>
                <a:extLst>
                  <a:ext uri="{0D108BD9-81ED-4DB2-BD59-A6C34878D82A}">
                    <a16:rowId xmlns:a16="http://schemas.microsoft.com/office/drawing/2014/main" val="3142458766"/>
                  </a:ext>
                </a:extLst>
              </a:tr>
              <a:tr h="494625">
                <a:tc>
                  <a:txBody>
                    <a:bodyPr/>
                    <a:lstStyle/>
                    <a:p>
                      <a:pPr marL="0" lvl="0" algn="ctr" defTabSz="914400" rtl="0" eaLnBrk="1" latinLnBrk="0" hangingPunct="1">
                        <a:buNone/>
                      </a:pPr>
                      <a:endParaRPr lang="fr-FR" sz="2200" kern="1200">
                        <a:solidFill>
                          <a:schemeClr val="dk1"/>
                        </a:solidFill>
                        <a:latin typeface="+mj-lt"/>
                        <a:ea typeface="+mn-ea"/>
                        <a:cs typeface="+mn-cs"/>
                      </a:endParaRP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Non 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Lauréats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632815264"/>
                  </a:ext>
                </a:extLst>
              </a:tr>
              <a:tr h="494626">
                <a:tc>
                  <a:txBody>
                    <a:bodyPr/>
                    <a:lstStyle/>
                    <a:p>
                      <a:pPr marL="0" lvl="0" algn="ctr" defTabSz="914400" rtl="0" eaLnBrk="1" latinLnBrk="0" hangingPunct="1">
                        <a:buNone/>
                      </a:pPr>
                      <a:r>
                        <a:rPr lang="fr-FR" sz="2200" kern="1200">
                          <a:solidFill>
                            <a:schemeClr val="dk1"/>
                          </a:solidFill>
                          <a:latin typeface="+mj-lt"/>
                          <a:ea typeface="+mn-ea"/>
                          <a:cs typeface="+mn-cs"/>
                        </a:rPr>
                        <a:t>Volume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6 semaines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12 semaines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95492910"/>
                  </a:ext>
                </a:extLst>
              </a:tr>
              <a:tr h="494626">
                <a:tc>
                  <a:txBody>
                    <a:bodyPr/>
                    <a:lstStyle/>
                    <a:p>
                      <a:pPr marL="0" lvl="0" algn="ctr" defTabSz="914400" rtl="0" eaLnBrk="1" latinLnBrk="0" hangingPunct="1">
                        <a:buNone/>
                      </a:pPr>
                      <a:r>
                        <a:rPr lang="fr-FR" sz="2200" kern="1200">
                          <a:solidFill>
                            <a:schemeClr val="dk1"/>
                          </a:solidFill>
                          <a:latin typeface="+mj-lt"/>
                          <a:ea typeface="+mn-ea"/>
                          <a:cs typeface="+mn-cs"/>
                        </a:rPr>
                        <a:t>Structure </a:t>
                      </a:r>
                    </a:p>
                    <a:p>
                      <a:pPr marL="0" lvl="0" algn="ctr" defTabSz="914400" rtl="0" eaLnBrk="1" latinLnBrk="0" hangingPunct="1">
                        <a:buNone/>
                      </a:pPr>
                      <a:r>
                        <a:rPr lang="fr-FR" sz="2200" kern="1200">
                          <a:solidFill>
                            <a:schemeClr val="dk1"/>
                          </a:solidFill>
                          <a:latin typeface="+mj-lt"/>
                          <a:ea typeface="+mn-ea"/>
                          <a:cs typeface="+mn-cs"/>
                        </a:rPr>
                        <a:t>Périodes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2 semaines stage "SO" : Toussaint </a:t>
                      </a:r>
                    </a:p>
                    <a:p>
                      <a:pPr marL="0" lvl="0" algn="ctr" defTabSz="914400" rtl="0" eaLnBrk="1" latinLnBrk="0" hangingPunct="1">
                        <a:buNone/>
                      </a:pPr>
                      <a:r>
                        <a:rPr lang="fr-FR" sz="2200" kern="1200">
                          <a:solidFill>
                            <a:schemeClr val="dk1"/>
                          </a:solidFill>
                          <a:latin typeface="+mj-lt"/>
                          <a:ea typeface="+mn-ea"/>
                          <a:cs typeface="+mn-cs"/>
                        </a:rPr>
                        <a:t>4 semaines stage "PA" : janvier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ctr" defTabSz="914400" rtl="0" eaLnBrk="1" latinLnBrk="0" hangingPunct="1">
                        <a:buClr>
                          <a:schemeClr val="tx1">
                            <a:lumMod val="50000"/>
                            <a:lumOff val="50000"/>
                          </a:schemeClr>
                        </a:buClr>
                        <a:buNone/>
                      </a:pPr>
                      <a:r>
                        <a:rPr lang="fr-FR" sz="2200" kern="1200">
                          <a:solidFill>
                            <a:schemeClr val="dk1"/>
                          </a:solidFill>
                          <a:latin typeface="+mj-lt"/>
                          <a:ea typeface="+mn-ea"/>
                          <a:cs typeface="+mn-cs"/>
                        </a:rPr>
                        <a:t>2 semaines "PO" + 2 semaines "PA" : Toussaint</a:t>
                      </a:r>
                    </a:p>
                    <a:p>
                      <a:pPr marL="0" lvl="0" indent="0" algn="ctr" defTabSz="914400" rtl="0" eaLnBrk="1" latinLnBrk="0" hangingPunct="1">
                        <a:buClr>
                          <a:schemeClr val="tx1">
                            <a:lumMod val="50000"/>
                            <a:lumOff val="50000"/>
                          </a:schemeClr>
                        </a:buClr>
                        <a:buAutoNum type="arabicPeriod"/>
                      </a:pPr>
                      <a:r>
                        <a:rPr lang="fr-FR" sz="2200" kern="1200">
                          <a:solidFill>
                            <a:schemeClr val="dk1"/>
                          </a:solidFill>
                          <a:latin typeface="+mj-lt"/>
                          <a:ea typeface="+mn-ea"/>
                          <a:cs typeface="+mn-cs"/>
                        </a:rPr>
                        <a:t>4 semaines "PA" : Janvier </a:t>
                      </a:r>
                    </a:p>
                    <a:p>
                      <a:pPr marL="0" lvl="0" indent="0" algn="ctr" defTabSz="914400" rtl="0" eaLnBrk="1" latinLnBrk="0" hangingPunct="1">
                        <a:buClr>
                          <a:schemeClr val="tx1">
                            <a:lumMod val="50000"/>
                            <a:lumOff val="50000"/>
                          </a:schemeClr>
                        </a:buClr>
                        <a:buAutoNum type="arabicPeriod"/>
                      </a:pPr>
                      <a:r>
                        <a:rPr lang="fr-FR" sz="2200" kern="1200">
                          <a:solidFill>
                            <a:schemeClr val="dk1"/>
                          </a:solidFill>
                          <a:latin typeface="+mj-lt"/>
                          <a:ea typeface="+mn-ea"/>
                          <a:cs typeface="+mn-cs"/>
                        </a:rPr>
                        <a:t>4 semaines "PA" : Mars</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613810927"/>
                  </a:ext>
                </a:extLst>
              </a:tr>
              <a:tr h="494626">
                <a:tc>
                  <a:txBody>
                    <a:bodyPr/>
                    <a:lstStyle/>
                    <a:p>
                      <a:pPr marL="0" lvl="0" algn="ctr" defTabSz="914400" rtl="0" eaLnBrk="1" latinLnBrk="0" hangingPunct="1">
                        <a:buNone/>
                      </a:pPr>
                      <a:r>
                        <a:rPr lang="fr-FR" sz="2200" kern="1200">
                          <a:solidFill>
                            <a:schemeClr val="dk1"/>
                          </a:solidFill>
                          <a:latin typeface="+mj-lt"/>
                          <a:ea typeface="+mn-ea"/>
                          <a:cs typeface="+mn-cs"/>
                        </a:rPr>
                        <a:t>Lieux</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endParaRPr lang="fr-FR" sz="2200" kern="1200">
                        <a:solidFill>
                          <a:schemeClr val="dk1"/>
                        </a:solidFill>
                        <a:latin typeface="+mj-lt"/>
                        <a:ea typeface="+mn-ea"/>
                        <a:cs typeface="+mn-cs"/>
                      </a:endParaRP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algn="ctr" defTabSz="914400" rtl="0" eaLnBrk="1" latinLnBrk="0" hangingPunct="1">
                        <a:buNone/>
                      </a:pPr>
                      <a:r>
                        <a:rPr lang="fr-FR" sz="2200" kern="1200">
                          <a:solidFill>
                            <a:schemeClr val="dk1"/>
                          </a:solidFill>
                          <a:latin typeface="+mj-lt"/>
                          <a:ea typeface="+mn-ea"/>
                          <a:cs typeface="+mn-cs"/>
                        </a:rPr>
                        <a:t>1 et 3 = Collège (ou LP)</a:t>
                      </a:r>
                    </a:p>
                    <a:p>
                      <a:pPr marL="0" lvl="0" algn="ctr" defTabSz="914400" rtl="0" eaLnBrk="1" latinLnBrk="0" hangingPunct="1">
                        <a:buNone/>
                      </a:pPr>
                      <a:r>
                        <a:rPr lang="fr-FR" sz="2200" kern="1200">
                          <a:solidFill>
                            <a:schemeClr val="dk1"/>
                          </a:solidFill>
                          <a:latin typeface="+mj-lt"/>
                          <a:ea typeface="+mn-ea"/>
                          <a:cs typeface="+mn-cs"/>
                        </a:rPr>
                        <a:t>2 = Lycée</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893198969"/>
                  </a:ext>
                </a:extLst>
              </a:tr>
              <a:tr h="494626">
                <a:tc>
                  <a:txBody>
                    <a:bodyPr/>
                    <a:lstStyle/>
                    <a:p>
                      <a:pPr marL="0" lvl="0" algn="ctr" defTabSz="914400" rtl="0" eaLnBrk="1" latinLnBrk="0" hangingPunct="1">
                        <a:lnSpc>
                          <a:spcPct val="100000"/>
                        </a:lnSpc>
                        <a:spcBef>
                          <a:spcPts val="0"/>
                        </a:spcBef>
                        <a:spcAft>
                          <a:spcPts val="0"/>
                        </a:spcAft>
                        <a:buNone/>
                      </a:pPr>
                      <a:r>
                        <a:rPr lang="fr-FR" sz="2200" kern="1200" noProof="0">
                          <a:solidFill>
                            <a:schemeClr val="dk1"/>
                          </a:solidFill>
                          <a:latin typeface="+mj-lt"/>
                          <a:ea typeface="+mn-ea"/>
                          <a:cs typeface="+mn-cs"/>
                        </a:rPr>
                        <a:t>Modalité</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gridSpan="2">
                  <a:txBody>
                    <a:bodyPr/>
                    <a:lstStyle/>
                    <a:p>
                      <a:pPr marL="0" lvl="0" algn="ctr" defTabSz="914400" rtl="0" eaLnBrk="1" latinLnBrk="0" hangingPunct="1">
                        <a:buNone/>
                      </a:pPr>
                      <a:r>
                        <a:rPr lang="fr-FR" sz="2200" kern="1200">
                          <a:solidFill>
                            <a:schemeClr val="dk1"/>
                          </a:solidFill>
                          <a:latin typeface="+mj-lt"/>
                          <a:ea typeface="+mn-ea"/>
                          <a:cs typeface="+mn-cs"/>
                        </a:rPr>
                        <a:t>En binôme (adaptation parcours)</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hMerge="1">
                  <a:txBody>
                    <a:bodyPr/>
                    <a:lstStyle/>
                    <a:p>
                      <a:endParaRPr lang="fr-FR"/>
                    </a:p>
                  </a:txBody>
                  <a:tcPr anchor="ctr">
                    <a:solidFill>
                      <a:srgbClr val="EB706A"/>
                    </a:solidFill>
                  </a:tcPr>
                </a:tc>
                <a:extLst>
                  <a:ext uri="{0D108BD9-81ED-4DB2-BD59-A6C34878D82A}">
                    <a16:rowId xmlns:a16="http://schemas.microsoft.com/office/drawing/2014/main" val="3385817988"/>
                  </a:ext>
                </a:extLst>
              </a:tr>
              <a:tr h="494625">
                <a:tc>
                  <a:txBody>
                    <a:bodyPr/>
                    <a:lstStyle/>
                    <a:p>
                      <a:pPr marL="0" lvl="0" algn="ctr" defTabSz="914400" rtl="0" eaLnBrk="1" latinLnBrk="0" hangingPunct="1">
                        <a:lnSpc>
                          <a:spcPct val="100000"/>
                        </a:lnSpc>
                        <a:spcBef>
                          <a:spcPts val="0"/>
                        </a:spcBef>
                        <a:spcAft>
                          <a:spcPts val="0"/>
                        </a:spcAft>
                        <a:buNone/>
                      </a:pPr>
                      <a:r>
                        <a:rPr lang="fr-FR" sz="2200" kern="1200" noProof="0">
                          <a:solidFill>
                            <a:schemeClr val="dk1"/>
                          </a:solidFill>
                          <a:latin typeface="+mj-lt"/>
                          <a:ea typeface="+mn-ea"/>
                          <a:cs typeface="+mn-cs"/>
                        </a:rPr>
                        <a:t>RI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gridSpan="2">
                  <a:txBody>
                    <a:bodyPr/>
                    <a:lstStyle/>
                    <a:p>
                      <a:pPr marL="0" lvl="0" algn="ctr" defTabSz="914400" rtl="0" eaLnBrk="1" latinLnBrk="0" hangingPunct="1">
                        <a:buNone/>
                      </a:pPr>
                      <a:r>
                        <a:rPr lang="fr-FR" sz="2200" kern="1200">
                          <a:solidFill>
                            <a:schemeClr val="dk1"/>
                          </a:solidFill>
                          <a:latin typeface="+mj-lt"/>
                          <a:ea typeface="+mn-ea"/>
                          <a:cs typeface="+mn-cs"/>
                        </a:rPr>
                        <a:t>Positionner stage RI sur la période de stage de janvier </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hMerge="1">
                  <a:txBody>
                    <a:bodyPr/>
                    <a:lstStyle/>
                    <a:p>
                      <a:endParaRPr lang="fr-FR"/>
                    </a:p>
                  </a:txBody>
                  <a:tcPr/>
                </a:tc>
                <a:extLst>
                  <a:ext uri="{0D108BD9-81ED-4DB2-BD59-A6C34878D82A}">
                    <a16:rowId xmlns:a16="http://schemas.microsoft.com/office/drawing/2014/main" val="1539582075"/>
                  </a:ext>
                </a:extLst>
              </a:tr>
            </a:tbl>
          </a:graphicData>
        </a:graphic>
      </p:graphicFrame>
      <p:sp>
        <p:nvSpPr>
          <p:cNvPr id="2" name="Espace réservé de la date 4">
            <a:extLst>
              <a:ext uri="{FF2B5EF4-FFF2-40B4-BE49-F238E27FC236}">
                <a16:creationId xmlns:a16="http://schemas.microsoft.com/office/drawing/2014/main" id="{59980C68-AC9C-8C50-02F0-E8AA42833A11}"/>
              </a:ext>
            </a:extLst>
          </p:cNvPr>
          <p:cNvSpPr>
            <a:spLocks noGrp="1"/>
          </p:cNvSpPr>
          <p:nvPr>
            <p:ph type="dt" sz="half" idx="10"/>
          </p:nvPr>
        </p:nvSpPr>
        <p:spPr>
          <a:xfrm>
            <a:off x="838200" y="6356350"/>
            <a:ext cx="2743200" cy="365125"/>
          </a:xfrm>
        </p:spPr>
        <p:txBody>
          <a:bodyPr/>
          <a:lstStyle/>
          <a:p>
            <a:r>
              <a:rPr lang="fr-FR"/>
              <a:t>04/02/2026</a:t>
            </a:r>
          </a:p>
        </p:txBody>
      </p:sp>
      <p:sp>
        <p:nvSpPr>
          <p:cNvPr id="6" name="Espace réservé du pied de page 5">
            <a:extLst>
              <a:ext uri="{FF2B5EF4-FFF2-40B4-BE49-F238E27FC236}">
                <a16:creationId xmlns:a16="http://schemas.microsoft.com/office/drawing/2014/main" id="{0C079EB4-1CA6-F00C-F4EF-5C7B86223EB3}"/>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5" name="ZoneTexte 4">
            <a:extLst>
              <a:ext uri="{FF2B5EF4-FFF2-40B4-BE49-F238E27FC236}">
                <a16:creationId xmlns:a16="http://schemas.microsoft.com/office/drawing/2014/main" id="{95B317E7-8672-C5B5-B6C6-FB97F1D27F17}"/>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9" name="Sous-titre 2">
            <a:extLst>
              <a:ext uri="{FF2B5EF4-FFF2-40B4-BE49-F238E27FC236}">
                <a16:creationId xmlns:a16="http://schemas.microsoft.com/office/drawing/2014/main" id="{865458F1-71C0-C786-4C2E-896826C0A2B6}"/>
              </a:ext>
            </a:extLst>
          </p:cNvPr>
          <p:cNvSpPr txBox="1">
            <a:spLocks/>
          </p:cNvSpPr>
          <p:nvPr/>
        </p:nvSpPr>
        <p:spPr>
          <a:xfrm>
            <a:off x="837414" y="1106863"/>
            <a:ext cx="10821971" cy="494907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lvl="1" algn="just">
              <a:buClr>
                <a:srgbClr val="C00000"/>
              </a:buClr>
            </a:pPr>
            <a:r>
              <a:rPr lang="fr-FR" sz="2400" b="1">
                <a:solidFill>
                  <a:srgbClr val="E72F2A"/>
                </a:solidFill>
                <a:latin typeface="+mj-lt"/>
              </a:rPr>
              <a:t>Modalités des stages et de l’alternance en M2E 2D </a:t>
            </a:r>
            <a:r>
              <a:rPr lang="fr-FR" sz="2400" i="1">
                <a:solidFill>
                  <a:srgbClr val="E72F2A"/>
                </a:solidFill>
              </a:rPr>
              <a:t>(en cours)</a:t>
            </a:r>
            <a:endParaRPr lang="fr-FR" sz="2400" b="1">
              <a:solidFill>
                <a:srgbClr val="E72F2A"/>
              </a:solidFill>
              <a:latin typeface="+mj-lt"/>
            </a:endParaRPr>
          </a:p>
          <a:p>
            <a:pPr lvl="1" algn="just">
              <a:buClr>
                <a:srgbClr val="C00000"/>
              </a:buClr>
            </a:pPr>
            <a:endParaRPr lang="fr-FR" sz="2400" b="1">
              <a:latin typeface="+mj-lt"/>
            </a:endParaRPr>
          </a:p>
        </p:txBody>
      </p:sp>
    </p:spTree>
    <p:extLst>
      <p:ext uri="{BB962C8B-B14F-4D97-AF65-F5344CB8AC3E}">
        <p14:creationId xmlns:p14="http://schemas.microsoft.com/office/powerpoint/2010/main" val="3268168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D7D1A-0596-88FA-D692-54AE5B90E95F}"/>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3C5CB619-6A47-3CD1-4367-7062121FE9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9148E9D9-DFBF-0395-646A-1F86A58685ED}"/>
              </a:ext>
            </a:extLst>
          </p:cNvPr>
          <p:cNvSpPr>
            <a:spLocks noGrp="1"/>
          </p:cNvSpPr>
          <p:nvPr>
            <p:ph type="subTitle" idx="1"/>
          </p:nvPr>
        </p:nvSpPr>
        <p:spPr>
          <a:xfrm>
            <a:off x="1524000" y="3408377"/>
            <a:ext cx="9144000" cy="1655762"/>
          </a:xfrm>
        </p:spPr>
        <p:txBody>
          <a:bodyPr>
            <a:normAutofit/>
          </a:bodyPr>
          <a:lstStyle/>
          <a:p>
            <a:r>
              <a:rPr lang="fr-FR" sz="3600" b="1"/>
              <a:t>2. Réforme de la formation des enseignants</a:t>
            </a:r>
          </a:p>
          <a:p>
            <a:pPr algn="l"/>
            <a:r>
              <a:rPr lang="fr-FR" sz="2800" b="1"/>
              <a:t>c) Point d’information sur la mise en œuvre des UEL</a:t>
            </a:r>
            <a:endParaRPr lang="fr-FR" sz="1800"/>
          </a:p>
        </p:txBody>
      </p:sp>
      <p:pic>
        <p:nvPicPr>
          <p:cNvPr id="1032" name="Picture 8" descr="Une image contenant Graphique, créativité&#10;&#10;Description générée automatiquement">
            <a:extLst>
              <a:ext uri="{FF2B5EF4-FFF2-40B4-BE49-F238E27FC236}">
                <a16:creationId xmlns:a16="http://schemas.microsoft.com/office/drawing/2014/main" id="{4BD82A3C-8982-62ED-044D-D860ABA8C5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D8CAA74-243D-39E0-6E1B-44B3C1BE02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655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25BE3-E215-C8B2-AE85-88D59B7235DD}"/>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581F974A-68A2-FF05-A107-7A060F81983C}"/>
              </a:ext>
            </a:extLst>
          </p:cNvPr>
          <p:cNvSpPr>
            <a:spLocks noGrp="1"/>
          </p:cNvSpPr>
          <p:nvPr>
            <p:ph type="subTitle" idx="1"/>
          </p:nvPr>
        </p:nvSpPr>
        <p:spPr>
          <a:xfrm>
            <a:off x="707009" y="1131215"/>
            <a:ext cx="10990410" cy="5368372"/>
          </a:xfrm>
        </p:spPr>
        <p:txBody>
          <a:bodyPr vert="horz" lIns="91440" tIns="45720" rIns="91440" bIns="45720" rtlCol="0" anchor="t">
            <a:normAutofit fontScale="92500" lnSpcReduction="10000"/>
          </a:bodyPr>
          <a:lstStyle/>
          <a:p>
            <a:pPr algn="just"/>
            <a:r>
              <a:rPr lang="fr-FR" sz="2600" b="1">
                <a:solidFill>
                  <a:srgbClr val="E72F2A"/>
                </a:solidFill>
                <a:latin typeface="+mj-lt"/>
              </a:rPr>
              <a:t>Rappel du principe </a:t>
            </a:r>
            <a:r>
              <a:rPr lang="fr-FR" sz="2600">
                <a:solidFill>
                  <a:srgbClr val="E72F2A"/>
                </a:solidFill>
                <a:latin typeface="+mj-lt"/>
              </a:rPr>
              <a:t>: </a:t>
            </a:r>
            <a:r>
              <a:rPr lang="fr-FR" sz="2600">
                <a:latin typeface="+mj-lt"/>
              </a:rPr>
              <a:t>choix de l’UMLP d’accompagner toutes les L3.</a:t>
            </a:r>
          </a:p>
          <a:p>
            <a:pPr algn="just"/>
            <a:endParaRPr lang="fr-FR" sz="1300" b="1">
              <a:latin typeface="+mj-lt"/>
            </a:endParaRPr>
          </a:p>
          <a:p>
            <a:pPr algn="just"/>
            <a:r>
              <a:rPr lang="fr-FR" sz="2600" b="1">
                <a:solidFill>
                  <a:srgbClr val="E72F2A"/>
                </a:solidFill>
                <a:latin typeface="+mj-lt"/>
              </a:rPr>
              <a:t>Constats du fonctionnement actuel </a:t>
            </a:r>
            <a:r>
              <a:rPr lang="fr-FR" sz="2600">
                <a:latin typeface="+mj-lt"/>
              </a:rPr>
              <a:t>(au 31 janvier 2026)</a:t>
            </a:r>
          </a:p>
          <a:p>
            <a:pPr marL="628650" indent="-285750" algn="just">
              <a:buClr>
                <a:srgbClr val="C00000"/>
              </a:buClr>
              <a:buFont typeface="Arial" panose="020B0604020202020204" pitchFamily="34" charset="0"/>
              <a:buChar char="•"/>
            </a:pPr>
            <a:r>
              <a:rPr lang="fr-FR" b="1">
                <a:latin typeface="+mj-lt"/>
              </a:rPr>
              <a:t>Organisation complexe :</a:t>
            </a:r>
            <a:r>
              <a:rPr lang="fr-FR">
                <a:latin typeface="+mj-lt"/>
              </a:rPr>
              <a:t> coordination inter/intra-composante, choix des intervenants, inscriptions…</a:t>
            </a:r>
          </a:p>
          <a:p>
            <a:pPr marL="628650" indent="-285750" algn="just">
              <a:buClr>
                <a:srgbClr val="C00000"/>
              </a:buClr>
              <a:buFont typeface="Arial" panose="020B0604020202020204" pitchFamily="34" charset="0"/>
              <a:buChar char="•"/>
            </a:pPr>
            <a:r>
              <a:rPr lang="fr-FR" b="1">
                <a:latin typeface="+mj-lt"/>
              </a:rPr>
              <a:t>Charge étudiante élevée : </a:t>
            </a:r>
            <a:r>
              <a:rPr lang="fr-FR">
                <a:latin typeface="+mj-lt"/>
              </a:rPr>
              <a:t>investissement important en plus du cursus de Licence</a:t>
            </a:r>
          </a:p>
          <a:p>
            <a:pPr marL="628650" indent="-285750" algn="just">
              <a:buClr>
                <a:srgbClr val="C00000"/>
              </a:buClr>
              <a:buFont typeface="Arial" panose="020B0604020202020204" pitchFamily="34" charset="0"/>
              <a:buChar char="•"/>
            </a:pPr>
            <a:r>
              <a:rPr lang="fr-FR">
                <a:latin typeface="+mj-lt"/>
              </a:rPr>
              <a:t>Contexte anxiogène : incertitudes politiques et financières, concours CRPE, concurrence M1 MEEF, etc.</a:t>
            </a:r>
          </a:p>
          <a:p>
            <a:pPr marL="628650" indent="-285750" algn="just">
              <a:buClr>
                <a:srgbClr val="C00000"/>
              </a:buClr>
              <a:buFont typeface="Arial" panose="020B0604020202020204" pitchFamily="34" charset="0"/>
              <a:buChar char="•"/>
            </a:pPr>
            <a:r>
              <a:rPr lang="fr-FR" b="1">
                <a:latin typeface="+mj-lt"/>
              </a:rPr>
              <a:t>Effectifs des inscrits L3 inférieurs aux prévisions : </a:t>
            </a:r>
            <a:r>
              <a:rPr lang="fr-FR">
                <a:latin typeface="+mj-lt"/>
              </a:rPr>
              <a:t>UEL CAPES = 88 ; UEL CRPE S5 = 70 ; UEL CRPE S6 = 55</a:t>
            </a:r>
            <a:endParaRPr lang="fr-FR" b="1">
              <a:latin typeface="+mj-lt"/>
            </a:endParaRPr>
          </a:p>
          <a:p>
            <a:pPr marL="628650" indent="-285750" algn="just">
              <a:buClr>
                <a:srgbClr val="C00000"/>
              </a:buClr>
              <a:buFont typeface="Arial" panose="020B0604020202020204" pitchFamily="34" charset="0"/>
              <a:buChar char="•"/>
            </a:pPr>
            <a:r>
              <a:rPr lang="fr-FR" b="1">
                <a:latin typeface="+mj-lt"/>
              </a:rPr>
              <a:t>Engagement variable : </a:t>
            </a:r>
            <a:r>
              <a:rPr lang="fr-FR">
                <a:latin typeface="+mj-lt"/>
              </a:rPr>
              <a:t>assiduité fluctuante, désengagement vis-à-vis du CRPE </a:t>
            </a:r>
          </a:p>
          <a:p>
            <a:pPr marL="628650" indent="-285750" algn="just">
              <a:buClr>
                <a:srgbClr val="C00000"/>
              </a:buClr>
              <a:buFont typeface="Arial" panose="020B0604020202020204" pitchFamily="34" charset="0"/>
              <a:buChar char="•"/>
            </a:pPr>
            <a:r>
              <a:rPr lang="fr-FR" b="1">
                <a:latin typeface="+mj-lt"/>
              </a:rPr>
              <a:t>Appropriation inégale : </a:t>
            </a:r>
            <a:r>
              <a:rPr lang="fr-FR">
                <a:latin typeface="+mj-lt"/>
              </a:rPr>
              <a:t>certaines composantes peinent à intégrer la préparation disciplinaire</a:t>
            </a:r>
          </a:p>
          <a:p>
            <a:pPr marL="628650" indent="-285750" algn="just">
              <a:buClr>
                <a:srgbClr val="C00000"/>
              </a:buClr>
              <a:buFont typeface="Arial" panose="020B0604020202020204" pitchFamily="34" charset="0"/>
              <a:buChar char="•"/>
            </a:pPr>
            <a:r>
              <a:rPr lang="fr-FR" b="1">
                <a:latin typeface="+mj-lt"/>
              </a:rPr>
              <a:t>Adaptation des M1 MEEF : </a:t>
            </a:r>
            <a:r>
              <a:rPr lang="fr-FR">
                <a:latin typeface="+mj-lt"/>
              </a:rPr>
              <a:t>contenus compatibles avec une préparation concours L3, sans modification des maquettes , ni surcoût</a:t>
            </a:r>
          </a:p>
          <a:p>
            <a:pPr algn="just"/>
            <a:endParaRPr lang="fr-FR" sz="1800">
              <a:latin typeface="+mj-lt"/>
            </a:endParaRPr>
          </a:p>
        </p:txBody>
      </p:sp>
      <p:pic>
        <p:nvPicPr>
          <p:cNvPr id="2052" name="Picture 4" descr="Une image contenant obscurité, capture d’écran, rouge&#10;&#10;Description générée automatiquement">
            <a:extLst>
              <a:ext uri="{FF2B5EF4-FFF2-40B4-BE49-F238E27FC236}">
                <a16:creationId xmlns:a16="http://schemas.microsoft.com/office/drawing/2014/main" id="{3C1278B0-404E-662D-1F40-B2055F892B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BD609AD-ADD3-F542-AFEF-DB32BF5E5A37}"/>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D872DB6E-CD72-B82C-68E0-3F40D0E10BC9}"/>
              </a:ext>
            </a:extLst>
          </p:cNvPr>
          <p:cNvSpPr>
            <a:spLocks noGrp="1"/>
          </p:cNvSpPr>
          <p:nvPr>
            <p:ph type="sldNum" sz="quarter" idx="12"/>
          </p:nvPr>
        </p:nvSpPr>
        <p:spPr/>
        <p:txBody>
          <a:bodyPr/>
          <a:lstStyle/>
          <a:p>
            <a:fld id="{38B00A9C-5842-4D44-97D7-EA153D0985D3}" type="slidenum">
              <a:rPr lang="fr-FR" smtClean="0"/>
              <a:t>23</a:t>
            </a:fld>
            <a:endParaRPr lang="fr-FR"/>
          </a:p>
        </p:txBody>
      </p:sp>
      <p:sp>
        <p:nvSpPr>
          <p:cNvPr id="8" name="ZoneTexte 7">
            <a:extLst>
              <a:ext uri="{FF2B5EF4-FFF2-40B4-BE49-F238E27FC236}">
                <a16:creationId xmlns:a16="http://schemas.microsoft.com/office/drawing/2014/main" id="{8DCCDEB9-F944-3E7F-AB86-25EF7B3ACC98}"/>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2c_Info sur la mise en œuvre des UEL/prépa concours</a:t>
            </a:r>
          </a:p>
        </p:txBody>
      </p:sp>
      <p:sp>
        <p:nvSpPr>
          <p:cNvPr id="2" name="Espace réservé de la date 4">
            <a:extLst>
              <a:ext uri="{FF2B5EF4-FFF2-40B4-BE49-F238E27FC236}">
                <a16:creationId xmlns:a16="http://schemas.microsoft.com/office/drawing/2014/main" id="{525EE861-3D6E-F0DE-26F5-2A88431D9CF2}"/>
              </a:ext>
            </a:extLst>
          </p:cNvPr>
          <p:cNvSpPr>
            <a:spLocks noGrp="1"/>
          </p:cNvSpPr>
          <p:nvPr>
            <p:ph type="dt" sz="half" idx="10"/>
          </p:nvPr>
        </p:nvSpPr>
        <p:spPr>
          <a:xfrm>
            <a:off x="838200" y="6356350"/>
            <a:ext cx="2743200" cy="365125"/>
          </a:xfrm>
        </p:spPr>
        <p:txBody>
          <a:bodyPr/>
          <a:lstStyle/>
          <a:p>
            <a:r>
              <a:rPr lang="fr-FR"/>
              <a:t>04/02/2026</a:t>
            </a:r>
          </a:p>
        </p:txBody>
      </p:sp>
      <p:sp>
        <p:nvSpPr>
          <p:cNvPr id="6" name="Espace réservé du pied de page 5">
            <a:extLst>
              <a:ext uri="{FF2B5EF4-FFF2-40B4-BE49-F238E27FC236}">
                <a16:creationId xmlns:a16="http://schemas.microsoft.com/office/drawing/2014/main" id="{31FBACD4-2649-6DFE-2AC6-C2F6A418B595}"/>
              </a:ext>
            </a:extLst>
          </p:cNvPr>
          <p:cNvSpPr>
            <a:spLocks noGrp="1"/>
          </p:cNvSpPr>
          <p:nvPr>
            <p:ph type="ftr" sz="quarter" idx="11"/>
          </p:nvPr>
        </p:nvSpPr>
        <p:spPr>
          <a:xfrm>
            <a:off x="4038600" y="6356350"/>
            <a:ext cx="4114800" cy="365125"/>
          </a:xfrm>
        </p:spPr>
        <p:txBody>
          <a:bodyPr/>
          <a:lstStyle/>
          <a:p>
            <a:r>
              <a:rPr lang="fr-FR"/>
              <a:t>Conseil d’institut de l’Inspé</a:t>
            </a:r>
          </a:p>
        </p:txBody>
      </p:sp>
    </p:spTree>
    <p:extLst>
      <p:ext uri="{BB962C8B-B14F-4D97-AF65-F5344CB8AC3E}">
        <p14:creationId xmlns:p14="http://schemas.microsoft.com/office/powerpoint/2010/main" val="2776051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37054-ED32-E95E-9121-848A08B928F1}"/>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86BD8B0E-7797-8E8C-1B0F-EDA9FC8FDAD5}"/>
              </a:ext>
            </a:extLst>
          </p:cNvPr>
          <p:cNvSpPr>
            <a:spLocks noGrp="1"/>
          </p:cNvSpPr>
          <p:nvPr>
            <p:ph type="subTitle" idx="1"/>
          </p:nvPr>
        </p:nvSpPr>
        <p:spPr>
          <a:xfrm>
            <a:off x="707009" y="1131215"/>
            <a:ext cx="10821971" cy="4949073"/>
          </a:xfrm>
        </p:spPr>
        <p:txBody>
          <a:bodyPr vert="horz" lIns="91440" tIns="45720" rIns="91440" bIns="45720" rtlCol="0" anchor="t">
            <a:normAutofit/>
          </a:bodyPr>
          <a:lstStyle/>
          <a:p>
            <a:pPr marL="342900" indent="-342900" algn="just">
              <a:buFont typeface="Wingdings" panose="05000000000000000000" pitchFamily="2" charset="2"/>
              <a:buChar char="à"/>
            </a:pPr>
            <a:r>
              <a:rPr lang="fr-FR" sz="2200">
                <a:solidFill>
                  <a:srgbClr val="E72F2A"/>
                </a:solidFill>
                <a:latin typeface="+mj-lt"/>
              </a:rPr>
              <a:t>Objectif prochaine accréditation (rentrée 2029) : </a:t>
            </a:r>
            <a:r>
              <a:rPr lang="fr-FR" sz="2200">
                <a:latin typeface="+mj-lt"/>
              </a:rPr>
              <a:t>des parcours identifiés de préparation au métier d’enseignant (et aux concours) intégrés dans les Licences avec possibilité de proposer un enseignement pour les étudiants non-inscrits dans un parcours de formation à UMLP (DU ou autre ?) ou non inscrit dans un parcours de formation impliquant une préparation au concours</a:t>
            </a:r>
          </a:p>
          <a:p>
            <a:pPr marL="342900" indent="-342900" algn="just">
              <a:buFont typeface="Wingdings" panose="05000000000000000000" pitchFamily="2" charset="2"/>
              <a:buChar char="à"/>
            </a:pPr>
            <a:endParaRPr lang="fr-FR" sz="2200">
              <a:latin typeface="+mj-lt"/>
            </a:endParaRPr>
          </a:p>
          <a:p>
            <a:pPr marL="342900" indent="-342900" algn="just">
              <a:buFont typeface="Wingdings" panose="05000000000000000000" pitchFamily="2" charset="2"/>
              <a:buChar char="à"/>
            </a:pPr>
            <a:r>
              <a:rPr lang="fr-FR" sz="2200">
                <a:solidFill>
                  <a:srgbClr val="E72F2A"/>
                </a:solidFill>
                <a:sym typeface="Wingdings" panose="05000000000000000000" pitchFamily="2" charset="2"/>
              </a:rPr>
              <a:t>Le COSP a engagé une discussion sur le format des UEL et préparations concours sur 2026/2027.</a:t>
            </a:r>
            <a:endParaRPr lang="fr-FR" sz="2200">
              <a:latin typeface="+mj-lt"/>
            </a:endParaRPr>
          </a:p>
          <a:p>
            <a:pPr algn="just"/>
            <a:endParaRPr lang="fr-FR" sz="2200" b="1">
              <a:latin typeface="+mj-lt"/>
            </a:endParaRPr>
          </a:p>
          <a:p>
            <a:pPr algn="just"/>
            <a:endParaRPr lang="fr-FR" sz="1800">
              <a:latin typeface="+mj-lt"/>
            </a:endParaRPr>
          </a:p>
          <a:p>
            <a:pPr algn="just"/>
            <a:endParaRPr lang="fr-FR" sz="1800">
              <a:latin typeface="+mj-lt"/>
            </a:endParaRPr>
          </a:p>
        </p:txBody>
      </p:sp>
      <p:pic>
        <p:nvPicPr>
          <p:cNvPr id="2052" name="Picture 4" descr="Une image contenant obscurité, capture d’écran, rouge&#10;&#10;Description générée automatiquement">
            <a:extLst>
              <a:ext uri="{FF2B5EF4-FFF2-40B4-BE49-F238E27FC236}">
                <a16:creationId xmlns:a16="http://schemas.microsoft.com/office/drawing/2014/main" id="{7596A67C-CF4E-1A74-E3CA-2BD7FDAD1E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EC31D6D-7E61-2207-B965-5E042A9545B5}"/>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0BD4F5BA-6482-9926-5D38-6DD9CE6E9A32}"/>
              </a:ext>
            </a:extLst>
          </p:cNvPr>
          <p:cNvSpPr>
            <a:spLocks noGrp="1"/>
          </p:cNvSpPr>
          <p:nvPr>
            <p:ph type="sldNum" sz="quarter" idx="12"/>
          </p:nvPr>
        </p:nvSpPr>
        <p:spPr/>
        <p:txBody>
          <a:bodyPr/>
          <a:lstStyle/>
          <a:p>
            <a:fld id="{38B00A9C-5842-4D44-97D7-EA153D0985D3}" type="slidenum">
              <a:rPr lang="fr-FR" smtClean="0"/>
              <a:t>24</a:t>
            </a:fld>
            <a:endParaRPr lang="fr-FR"/>
          </a:p>
        </p:txBody>
      </p:sp>
      <p:sp>
        <p:nvSpPr>
          <p:cNvPr id="9" name="ZoneTexte 8">
            <a:extLst>
              <a:ext uri="{FF2B5EF4-FFF2-40B4-BE49-F238E27FC236}">
                <a16:creationId xmlns:a16="http://schemas.microsoft.com/office/drawing/2014/main" id="{C79F42A8-485F-043F-8E42-4545BDCF88D8}"/>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2c_Info sur la mise en œuvre des UEL/prépa concours</a:t>
            </a:r>
          </a:p>
        </p:txBody>
      </p:sp>
      <p:sp>
        <p:nvSpPr>
          <p:cNvPr id="10" name="Espace réservé de la date 4">
            <a:extLst>
              <a:ext uri="{FF2B5EF4-FFF2-40B4-BE49-F238E27FC236}">
                <a16:creationId xmlns:a16="http://schemas.microsoft.com/office/drawing/2014/main" id="{59D95368-3863-4699-C842-D13BD11A2B94}"/>
              </a:ext>
            </a:extLst>
          </p:cNvPr>
          <p:cNvSpPr>
            <a:spLocks noGrp="1"/>
          </p:cNvSpPr>
          <p:nvPr>
            <p:ph type="dt" sz="half" idx="10"/>
          </p:nvPr>
        </p:nvSpPr>
        <p:spPr>
          <a:xfrm>
            <a:off x="838200" y="6356350"/>
            <a:ext cx="2743200" cy="365125"/>
          </a:xfrm>
        </p:spPr>
        <p:txBody>
          <a:bodyPr/>
          <a:lstStyle/>
          <a:p>
            <a:r>
              <a:rPr lang="fr-FR"/>
              <a:t>04/02/2026</a:t>
            </a:r>
          </a:p>
        </p:txBody>
      </p:sp>
      <p:sp>
        <p:nvSpPr>
          <p:cNvPr id="11" name="Espace réservé du pied de page 5">
            <a:extLst>
              <a:ext uri="{FF2B5EF4-FFF2-40B4-BE49-F238E27FC236}">
                <a16:creationId xmlns:a16="http://schemas.microsoft.com/office/drawing/2014/main" id="{4490D28B-7CB4-797C-DF20-E87F4CB36A2E}"/>
              </a:ext>
            </a:extLst>
          </p:cNvPr>
          <p:cNvSpPr>
            <a:spLocks noGrp="1"/>
          </p:cNvSpPr>
          <p:nvPr>
            <p:ph type="ftr" sz="quarter" idx="11"/>
          </p:nvPr>
        </p:nvSpPr>
        <p:spPr>
          <a:xfrm>
            <a:off x="4038600" y="6356350"/>
            <a:ext cx="4114800" cy="365125"/>
          </a:xfrm>
        </p:spPr>
        <p:txBody>
          <a:bodyPr/>
          <a:lstStyle/>
          <a:p>
            <a:r>
              <a:rPr lang="fr-FR"/>
              <a:t>Conseil d’institut de l’Inspé</a:t>
            </a:r>
          </a:p>
        </p:txBody>
      </p:sp>
    </p:spTree>
    <p:extLst>
      <p:ext uri="{BB962C8B-B14F-4D97-AF65-F5344CB8AC3E}">
        <p14:creationId xmlns:p14="http://schemas.microsoft.com/office/powerpoint/2010/main" val="4184610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4D44C-7193-2BA5-CED1-789FC74A6850}"/>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9A47A5F5-C42E-3755-F159-D3E11AA3F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21EA4E1F-FAF5-DBE7-C089-2C5E4F776191}"/>
              </a:ext>
            </a:extLst>
          </p:cNvPr>
          <p:cNvSpPr>
            <a:spLocks noGrp="1"/>
          </p:cNvSpPr>
          <p:nvPr>
            <p:ph type="subTitle" idx="1"/>
          </p:nvPr>
        </p:nvSpPr>
        <p:spPr>
          <a:xfrm>
            <a:off x="1524000" y="3408376"/>
            <a:ext cx="9144000" cy="2115093"/>
          </a:xfrm>
        </p:spPr>
        <p:txBody>
          <a:bodyPr>
            <a:normAutofit/>
          </a:bodyPr>
          <a:lstStyle/>
          <a:p>
            <a:r>
              <a:rPr lang="fr-FR" sz="3600" b="1"/>
              <a:t>2. Réforme de la formation des enseignants</a:t>
            </a:r>
          </a:p>
          <a:p>
            <a:pPr algn="l"/>
            <a:r>
              <a:rPr lang="fr-FR" sz="2800" b="1"/>
              <a:t>d) Principes d’élaboration de la convention université-rectorat</a:t>
            </a:r>
            <a:endParaRPr lang="fr-FR" sz="1800"/>
          </a:p>
        </p:txBody>
      </p:sp>
      <p:pic>
        <p:nvPicPr>
          <p:cNvPr id="1032" name="Picture 8" descr="Une image contenant Graphique, créativité&#10;&#10;Description générée automatiquement">
            <a:extLst>
              <a:ext uri="{FF2B5EF4-FFF2-40B4-BE49-F238E27FC236}">
                <a16:creationId xmlns:a16="http://schemas.microsoft.com/office/drawing/2014/main" id="{AEDAEFD6-49CA-4283-054D-9167CA47F5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8F88766B-C683-70AC-7AF0-D673D51CFD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133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1DFEF-F426-20D0-2FCC-41403E8DA0F0}"/>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FF1ABD3A-5939-621E-84EA-881D1998C5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7AB4962-ABFD-84F8-6051-FA82E3164B31}"/>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EF764683-FDE5-546B-3A0E-97A8447DAD8B}"/>
              </a:ext>
            </a:extLst>
          </p:cNvPr>
          <p:cNvSpPr>
            <a:spLocks noGrp="1"/>
          </p:cNvSpPr>
          <p:nvPr>
            <p:ph type="sldNum" sz="quarter" idx="12"/>
          </p:nvPr>
        </p:nvSpPr>
        <p:spPr/>
        <p:txBody>
          <a:bodyPr/>
          <a:lstStyle/>
          <a:p>
            <a:fld id="{38B00A9C-5842-4D44-97D7-EA153D0985D3}" type="slidenum">
              <a:rPr lang="fr-FR" smtClean="0"/>
              <a:t>26</a:t>
            </a:fld>
            <a:endParaRPr lang="fr-FR"/>
          </a:p>
        </p:txBody>
      </p:sp>
      <p:sp>
        <p:nvSpPr>
          <p:cNvPr id="8" name="ZoneTexte 7">
            <a:extLst>
              <a:ext uri="{FF2B5EF4-FFF2-40B4-BE49-F238E27FC236}">
                <a16:creationId xmlns:a16="http://schemas.microsoft.com/office/drawing/2014/main" id="{2A03B7E2-A945-FA7F-037B-9F0DBA222347}"/>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DD01CAB9-EE63-89E8-C818-0D32F24F4EB3}"/>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27B57752-5105-7E4E-86A1-A14B457800ED}"/>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20EEEEAF-A809-E039-DFD7-86FEB39E89FF}"/>
              </a:ext>
            </a:extLst>
          </p:cNvPr>
          <p:cNvSpPr>
            <a:spLocks noGrp="1"/>
          </p:cNvSpPr>
          <p:nvPr>
            <p:ph type="subTitle" idx="1"/>
          </p:nvPr>
        </p:nvSpPr>
        <p:spPr>
          <a:xfrm>
            <a:off x="707009" y="1131215"/>
            <a:ext cx="10821971" cy="4949073"/>
          </a:xfrm>
        </p:spPr>
        <p:txBody>
          <a:bodyPr vert="horz" lIns="91440" tIns="45720" rIns="91440" bIns="45720" rtlCol="0" anchor="t">
            <a:normAutofit/>
          </a:bodyPr>
          <a:lstStyle/>
          <a:p>
            <a:pPr algn="just"/>
            <a:r>
              <a:rPr lang="fr-FR" b="1">
                <a:solidFill>
                  <a:srgbClr val="C00000"/>
                </a:solidFill>
                <a:latin typeface="+mj-lt"/>
                <a:sym typeface="Wingdings" panose="05000000000000000000" pitchFamily="2" charset="2"/>
              </a:rPr>
              <a:t>Choix pour la nouvelle convention</a:t>
            </a:r>
          </a:p>
          <a:p>
            <a:pPr algn="just"/>
            <a:endParaRPr lang="fr-FR" sz="800">
              <a:latin typeface="+mj-lt"/>
              <a:sym typeface="Wingdings" panose="05000000000000000000" pitchFamily="2" charset="2"/>
            </a:endParaRPr>
          </a:p>
          <a:p>
            <a:pPr marL="342900" indent="-342900" algn="just">
              <a:buClr>
                <a:srgbClr val="C00000"/>
              </a:buClr>
              <a:buFont typeface="Arial" panose="020B0604020202020204" pitchFamily="34" charset="0"/>
              <a:buChar char="•"/>
            </a:pPr>
            <a:r>
              <a:rPr lang="fr-FR" sz="2200">
                <a:latin typeface="+mj-lt"/>
              </a:rPr>
              <a:t>Une </a:t>
            </a:r>
            <a:r>
              <a:rPr lang="fr-FR" sz="2200" b="1">
                <a:latin typeface="+mj-lt"/>
              </a:rPr>
              <a:t>convention générale </a:t>
            </a:r>
            <a:r>
              <a:rPr lang="fr-FR" sz="2200">
                <a:latin typeface="+mj-lt"/>
              </a:rPr>
              <a:t>intégrant LPE, M2E et formation continue.</a:t>
            </a:r>
          </a:p>
          <a:p>
            <a:pPr marL="342900" indent="-342900" algn="just">
              <a:buClr>
                <a:srgbClr val="C00000"/>
              </a:buClr>
              <a:buFont typeface="Arial" panose="020B0604020202020204" pitchFamily="34" charset="0"/>
              <a:buChar char="•"/>
            </a:pPr>
            <a:r>
              <a:rPr lang="fr-FR" sz="2200">
                <a:latin typeface="+mj-lt"/>
              </a:rPr>
              <a:t>Un </a:t>
            </a:r>
            <a:r>
              <a:rPr lang="fr-FR" sz="2200" b="1">
                <a:latin typeface="+mj-lt"/>
              </a:rPr>
              <a:t>avenant</a:t>
            </a:r>
            <a:r>
              <a:rPr lang="fr-FR" sz="2200">
                <a:latin typeface="+mj-lt"/>
              </a:rPr>
              <a:t> concernant </a:t>
            </a:r>
            <a:r>
              <a:rPr lang="fr-FR" sz="2200" b="1">
                <a:latin typeface="+mj-lt"/>
              </a:rPr>
              <a:t>le budget de projet </a:t>
            </a:r>
            <a:r>
              <a:rPr lang="fr-FR" sz="2200">
                <a:latin typeface="+mj-lt"/>
              </a:rPr>
              <a:t>actualisé chaque année.</a:t>
            </a:r>
          </a:p>
        </p:txBody>
      </p:sp>
    </p:spTree>
    <p:extLst>
      <p:ext uri="{BB962C8B-B14F-4D97-AF65-F5344CB8AC3E}">
        <p14:creationId xmlns:p14="http://schemas.microsoft.com/office/powerpoint/2010/main" val="1005900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211B1-486E-FCD5-412E-5217F88B9D65}"/>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383A222D-1A80-BB84-0A50-DE39535C1F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533BA303-18DD-6E86-05C0-16FC8C9F4434}"/>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F07B5159-FC10-A82D-918B-F5CB29EFD874}"/>
              </a:ext>
            </a:extLst>
          </p:cNvPr>
          <p:cNvSpPr>
            <a:spLocks noGrp="1"/>
          </p:cNvSpPr>
          <p:nvPr>
            <p:ph type="sldNum" sz="quarter" idx="12"/>
          </p:nvPr>
        </p:nvSpPr>
        <p:spPr/>
        <p:txBody>
          <a:bodyPr/>
          <a:lstStyle/>
          <a:p>
            <a:fld id="{38B00A9C-5842-4D44-97D7-EA153D0985D3}" type="slidenum">
              <a:rPr lang="fr-FR" smtClean="0"/>
              <a:t>27</a:t>
            </a:fld>
            <a:endParaRPr lang="fr-FR"/>
          </a:p>
        </p:txBody>
      </p:sp>
      <p:sp>
        <p:nvSpPr>
          <p:cNvPr id="8" name="ZoneTexte 7">
            <a:extLst>
              <a:ext uri="{FF2B5EF4-FFF2-40B4-BE49-F238E27FC236}">
                <a16:creationId xmlns:a16="http://schemas.microsoft.com/office/drawing/2014/main" id="{5D3A5C69-C980-9EF9-D81D-F01689458229}"/>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10FB1FF8-C8C9-FD20-5BA6-5944C9BABB43}"/>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851B4023-1209-FC39-EFC9-F2A5330C7F85}"/>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7F72B1FF-E430-71A5-8B5B-2266FF8292C1}"/>
              </a:ext>
            </a:extLst>
          </p:cNvPr>
          <p:cNvSpPr>
            <a:spLocks noGrp="1"/>
          </p:cNvSpPr>
          <p:nvPr>
            <p:ph type="subTitle" idx="1"/>
          </p:nvPr>
        </p:nvSpPr>
        <p:spPr>
          <a:xfrm>
            <a:off x="707009" y="1131214"/>
            <a:ext cx="10821971" cy="5224777"/>
          </a:xfrm>
        </p:spPr>
        <p:txBody>
          <a:bodyPr vert="horz" lIns="91440" tIns="45720" rIns="91440" bIns="45720" rtlCol="0" anchor="t">
            <a:normAutofit fontScale="85000" lnSpcReduction="20000"/>
          </a:bodyPr>
          <a:lstStyle/>
          <a:p>
            <a:pPr marL="0" lvl="1" algn="just">
              <a:buClr>
                <a:srgbClr val="C00000"/>
              </a:buClr>
            </a:pPr>
            <a:r>
              <a:rPr lang="fr-FR" sz="2800" b="1">
                <a:solidFill>
                  <a:srgbClr val="C00000"/>
                </a:solidFill>
                <a:latin typeface="+mj-lt"/>
              </a:rPr>
              <a:t>Grandes lignes selon la structure proposée</a:t>
            </a:r>
          </a:p>
          <a:p>
            <a:pPr marL="0" lvl="1" algn="just">
              <a:buClr>
                <a:srgbClr val="C00000"/>
              </a:buClr>
            </a:pPr>
            <a:endParaRPr lang="fr-FR" sz="800" b="1">
              <a:latin typeface="+mj-lt"/>
            </a:endParaRPr>
          </a:p>
          <a:p>
            <a:pPr algn="just"/>
            <a:r>
              <a:rPr lang="fr-FR" sz="2600" b="1">
                <a:solidFill>
                  <a:srgbClr val="C00000"/>
                </a:solidFill>
                <a:latin typeface="+mj-lt"/>
              </a:rPr>
              <a:t>TITRE 1. </a:t>
            </a:r>
            <a:r>
              <a:rPr lang="fr-FR" sz="2600" b="1">
                <a:latin typeface="+mj-lt"/>
              </a:rPr>
              <a:t>PILOTAGE</a:t>
            </a:r>
          </a:p>
          <a:p>
            <a:pPr algn="just"/>
            <a:endParaRPr lang="fr-FR" sz="800" b="1">
              <a:latin typeface="+mj-lt"/>
            </a:endParaRPr>
          </a:p>
          <a:p>
            <a:pPr algn="just"/>
            <a:r>
              <a:rPr lang="fr-FR" sz="2600" b="1">
                <a:solidFill>
                  <a:srgbClr val="C00000"/>
                </a:solidFill>
                <a:latin typeface="+mj-lt"/>
              </a:rPr>
              <a:t>Article 1.1 </a:t>
            </a:r>
            <a:r>
              <a:rPr lang="fr-FR" sz="2600" b="1">
                <a:latin typeface="+mj-lt"/>
              </a:rPr>
              <a:t>– Représentation du Rectorat au sein des instances de gouvernance de l’INSPE</a:t>
            </a:r>
          </a:p>
          <a:p>
            <a:pPr marL="715963" indent="-342900" algn="just">
              <a:buClr>
                <a:srgbClr val="C00000"/>
              </a:buClr>
              <a:buFont typeface="Arial" panose="020B0604020202020204" pitchFamily="34" charset="0"/>
              <a:buChar char="•"/>
            </a:pPr>
            <a:r>
              <a:rPr lang="fr-FR" b="1">
                <a:latin typeface="+mj-lt"/>
              </a:rPr>
              <a:t>CI / COSP / Conseils de perfectionnement / Groupe de liaison 1er degré.</a:t>
            </a:r>
          </a:p>
          <a:p>
            <a:pPr marL="715963" indent="-342900" algn="just">
              <a:buClr>
                <a:srgbClr val="C00000"/>
              </a:buClr>
              <a:buFont typeface="Arial" panose="020B0604020202020204" pitchFamily="34" charset="0"/>
              <a:buChar char="•"/>
            </a:pPr>
            <a:r>
              <a:rPr lang="fr-FR">
                <a:latin typeface="+mj-lt"/>
              </a:rPr>
              <a:t>Nomination d’</a:t>
            </a:r>
            <a:r>
              <a:rPr lang="fr-FR" b="1">
                <a:latin typeface="+mj-lt"/>
              </a:rPr>
              <a:t>un directeur adjoint de l’INSPE en charge de l’alternance et de la formation continue</a:t>
            </a:r>
            <a:r>
              <a:rPr lang="fr-FR">
                <a:latin typeface="+mj-lt"/>
              </a:rPr>
              <a:t>, issu d’un des corps d’inspection, mis à disposition à 50% </a:t>
            </a:r>
          </a:p>
          <a:p>
            <a:pPr marL="715963" indent="-342900" algn="just">
              <a:buClr>
                <a:srgbClr val="C00000"/>
              </a:buClr>
              <a:buFont typeface="Arial" panose="020B0604020202020204" pitchFamily="34" charset="0"/>
              <a:buChar char="•"/>
            </a:pPr>
            <a:r>
              <a:rPr lang="fr-FR">
                <a:latin typeface="+mj-lt"/>
              </a:rPr>
              <a:t>Nomination d’</a:t>
            </a:r>
            <a:r>
              <a:rPr lang="fr-FR" b="1">
                <a:latin typeface="+mj-lt"/>
              </a:rPr>
              <a:t>un PEMF coordonnateur</a:t>
            </a:r>
            <a:r>
              <a:rPr lang="fr-FR">
                <a:latin typeface="+mj-lt"/>
              </a:rPr>
              <a:t>, mis à disposition à 50%</a:t>
            </a:r>
          </a:p>
          <a:p>
            <a:pPr marL="715963" indent="-342900" algn="just">
              <a:buClr>
                <a:srgbClr val="C00000"/>
              </a:buClr>
              <a:buFont typeface="Arial" panose="020B0604020202020204" pitchFamily="34" charset="0"/>
              <a:buChar char="•"/>
            </a:pPr>
            <a:endParaRPr lang="fr-FR" sz="900">
              <a:latin typeface="+mj-lt"/>
            </a:endParaRPr>
          </a:p>
          <a:p>
            <a:pPr algn="just"/>
            <a:r>
              <a:rPr lang="fr-FR" sz="2600" b="1">
                <a:solidFill>
                  <a:srgbClr val="C00000"/>
                </a:solidFill>
                <a:latin typeface="+mj-lt"/>
              </a:rPr>
              <a:t>Article 1.2 </a:t>
            </a:r>
            <a:r>
              <a:rPr lang="fr-FR" sz="2600" b="1">
                <a:latin typeface="+mj-lt"/>
              </a:rPr>
              <a:t>– Organes de gouvernance communs</a:t>
            </a:r>
          </a:p>
          <a:p>
            <a:pPr marL="630238" indent="-342900" algn="just">
              <a:buClr>
                <a:srgbClr val="C00000"/>
              </a:buClr>
              <a:buFont typeface="Arial" panose="020B0604020202020204" pitchFamily="34" charset="0"/>
              <a:buChar char="•"/>
            </a:pPr>
            <a:r>
              <a:rPr lang="fr-FR" sz="2200" b="1">
                <a:latin typeface="+mj-lt"/>
              </a:rPr>
              <a:t>Directoire</a:t>
            </a:r>
          </a:p>
          <a:p>
            <a:pPr marL="630238" indent="-342900" algn="just">
              <a:buClr>
                <a:srgbClr val="C00000"/>
              </a:buClr>
              <a:buFont typeface="Arial" panose="020B0604020202020204" pitchFamily="34" charset="0"/>
              <a:buChar char="•"/>
            </a:pPr>
            <a:r>
              <a:rPr lang="fr-FR" sz="2200" b="1">
                <a:latin typeface="+mj-lt"/>
              </a:rPr>
              <a:t>Comité de suivi académique </a:t>
            </a:r>
          </a:p>
          <a:p>
            <a:pPr marL="630238" indent="-342900" algn="just">
              <a:buClr>
                <a:srgbClr val="C00000"/>
              </a:buClr>
              <a:buFont typeface="Arial" panose="020B0604020202020204" pitchFamily="34" charset="0"/>
              <a:buChar char="•"/>
            </a:pPr>
            <a:r>
              <a:rPr lang="fr-FR" sz="2200" b="1">
                <a:latin typeface="+mj-lt"/>
              </a:rPr>
              <a:t>Commission académique</a:t>
            </a:r>
          </a:p>
          <a:p>
            <a:pPr marL="630238" indent="-342900" algn="just">
              <a:buClr>
                <a:srgbClr val="C00000"/>
              </a:buClr>
              <a:buFont typeface="Arial" panose="020B0604020202020204" pitchFamily="34" charset="0"/>
              <a:buChar char="•"/>
            </a:pPr>
            <a:endParaRPr lang="fr-FR" sz="1000" b="1">
              <a:latin typeface="+mj-lt"/>
            </a:endParaRPr>
          </a:p>
          <a:p>
            <a:pPr algn="just">
              <a:buClr>
                <a:srgbClr val="C00000"/>
              </a:buClr>
            </a:pPr>
            <a:r>
              <a:rPr lang="fr-FR" sz="2600" b="1">
                <a:solidFill>
                  <a:srgbClr val="C00000"/>
                </a:solidFill>
                <a:latin typeface="+mj-lt"/>
              </a:rPr>
              <a:t>Article 1.3 </a:t>
            </a:r>
            <a:r>
              <a:rPr lang="fr-FR" sz="2600" b="1">
                <a:latin typeface="+mj-lt"/>
              </a:rPr>
              <a:t>– Représentation de l’INSPE et de l’université au sein des instances du Rectorat </a:t>
            </a:r>
          </a:p>
          <a:p>
            <a:pPr marL="715963" indent="-342900" algn="just">
              <a:buClr>
                <a:srgbClr val="C00000"/>
              </a:buClr>
              <a:buFont typeface="Arial" panose="020B0604020202020204" pitchFamily="34" charset="0"/>
              <a:buChar char="•"/>
            </a:pPr>
            <a:r>
              <a:rPr lang="fr-FR" sz="2200" b="1">
                <a:latin typeface="+mj-lt"/>
              </a:rPr>
              <a:t>CAEN / CASF / CALV / CAF / conseil d’école EAFC</a:t>
            </a:r>
          </a:p>
          <a:p>
            <a:pPr algn="just"/>
            <a:endParaRPr lang="fr-FR" sz="2200" b="1">
              <a:latin typeface="+mj-lt"/>
            </a:endParaRPr>
          </a:p>
        </p:txBody>
      </p:sp>
    </p:spTree>
    <p:extLst>
      <p:ext uri="{BB962C8B-B14F-4D97-AF65-F5344CB8AC3E}">
        <p14:creationId xmlns:p14="http://schemas.microsoft.com/office/powerpoint/2010/main" val="3475149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C4040-FCB1-535A-B816-C36AC73FF7DF}"/>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BEEB8886-39A1-6DB1-B2FB-6954750B5A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D79E2A7-5E91-BDA2-544C-F7D052F3A670}"/>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A905DFF4-DAD3-6EA8-D497-B630A8C9D1D1}"/>
              </a:ext>
            </a:extLst>
          </p:cNvPr>
          <p:cNvSpPr>
            <a:spLocks noGrp="1"/>
          </p:cNvSpPr>
          <p:nvPr>
            <p:ph type="sldNum" sz="quarter" idx="12"/>
          </p:nvPr>
        </p:nvSpPr>
        <p:spPr/>
        <p:txBody>
          <a:bodyPr/>
          <a:lstStyle/>
          <a:p>
            <a:fld id="{38B00A9C-5842-4D44-97D7-EA153D0985D3}" type="slidenum">
              <a:rPr lang="fr-FR" smtClean="0"/>
              <a:t>28</a:t>
            </a:fld>
            <a:endParaRPr lang="fr-FR"/>
          </a:p>
        </p:txBody>
      </p:sp>
      <p:sp>
        <p:nvSpPr>
          <p:cNvPr id="8" name="ZoneTexte 7">
            <a:extLst>
              <a:ext uri="{FF2B5EF4-FFF2-40B4-BE49-F238E27FC236}">
                <a16:creationId xmlns:a16="http://schemas.microsoft.com/office/drawing/2014/main" id="{EED2384F-B366-2F1D-8B1E-DCF6BF4358A0}"/>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847C9AD2-F3AC-2E29-F86F-A29058BE1E96}"/>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27271194-899A-F8F3-2CB9-8D671E713B20}"/>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27A0D779-61F3-E802-80CD-1CC98F01147A}"/>
              </a:ext>
            </a:extLst>
          </p:cNvPr>
          <p:cNvSpPr>
            <a:spLocks noGrp="1"/>
          </p:cNvSpPr>
          <p:nvPr>
            <p:ph type="subTitle" idx="1"/>
          </p:nvPr>
        </p:nvSpPr>
        <p:spPr>
          <a:xfrm>
            <a:off x="702266" y="1120795"/>
            <a:ext cx="11090975" cy="5472263"/>
          </a:xfrm>
        </p:spPr>
        <p:txBody>
          <a:bodyPr vert="horz" lIns="91440" tIns="45720" rIns="91440" bIns="45720" rtlCol="0" anchor="t">
            <a:normAutofit fontScale="85000" lnSpcReduction="20000"/>
          </a:bodyPr>
          <a:lstStyle/>
          <a:p>
            <a:pPr algn="just"/>
            <a:r>
              <a:rPr lang="fr-FR" sz="2600" b="1">
                <a:solidFill>
                  <a:srgbClr val="C00000"/>
                </a:solidFill>
                <a:latin typeface="+mj-lt"/>
              </a:rPr>
              <a:t>TITRE 2. </a:t>
            </a:r>
            <a:r>
              <a:rPr lang="fr-FR" sz="2600" b="1">
                <a:latin typeface="+mj-lt"/>
              </a:rPr>
              <a:t>FORMATION INITIALE</a:t>
            </a:r>
          </a:p>
          <a:p>
            <a:pPr algn="just"/>
            <a:endParaRPr lang="fr-FR" sz="800" b="1">
              <a:latin typeface="+mj-lt"/>
            </a:endParaRPr>
          </a:p>
          <a:p>
            <a:pPr algn="just"/>
            <a:r>
              <a:rPr lang="fr-FR" sz="2600" b="1">
                <a:solidFill>
                  <a:srgbClr val="C00000"/>
                </a:solidFill>
                <a:latin typeface="+mj-lt"/>
              </a:rPr>
              <a:t>Article 2.1 </a:t>
            </a:r>
            <a:r>
              <a:rPr lang="fr-FR" sz="2600" b="1">
                <a:latin typeface="+mj-lt"/>
              </a:rPr>
              <a:t>– </a:t>
            </a:r>
            <a:r>
              <a:rPr lang="fr-FR" sz="2600" b="1"/>
              <a:t>Licence Professorat des Écoles</a:t>
            </a:r>
          </a:p>
          <a:p>
            <a:pPr algn="just"/>
            <a:endParaRPr lang="fr-FR" sz="900" b="1">
              <a:latin typeface="+mj-lt"/>
            </a:endParaRPr>
          </a:p>
          <a:p>
            <a:pPr marL="715963" indent="-457200" algn="just">
              <a:buClr>
                <a:srgbClr val="C00000"/>
              </a:buClr>
              <a:buFont typeface="+mj-lt"/>
              <a:buAutoNum type="arabicPeriod"/>
            </a:pPr>
            <a:r>
              <a:rPr lang="fr-FR" sz="2600" b="1"/>
              <a:t>Élaboration de la carte des formations</a:t>
            </a:r>
          </a:p>
          <a:p>
            <a:pPr marL="901700" indent="-342900" algn="just">
              <a:buClr>
                <a:srgbClr val="C00000"/>
              </a:buClr>
              <a:buFont typeface="Arial" panose="020B0604020202020204" pitchFamily="34" charset="0"/>
              <a:buChar char="•"/>
            </a:pPr>
            <a:r>
              <a:rPr lang="fr-FR"/>
              <a:t>Construite de manière concertée entre l’UMLP et le Rectorat</a:t>
            </a:r>
          </a:p>
          <a:p>
            <a:pPr marL="715963" indent="-457200" algn="just">
              <a:buClr>
                <a:srgbClr val="C00000"/>
              </a:buClr>
              <a:buFont typeface="+mj-lt"/>
              <a:buAutoNum type="arabicPeriod" startAt="2"/>
            </a:pPr>
            <a:r>
              <a:rPr lang="fr-FR" sz="2600" b="1"/>
              <a:t>Définition des capacités d’accueil</a:t>
            </a:r>
          </a:p>
          <a:p>
            <a:pPr marL="901700" indent="-342900" algn="just">
              <a:buClr>
                <a:srgbClr val="C00000"/>
              </a:buClr>
              <a:buFont typeface="Arial" panose="020B0604020202020204" pitchFamily="34" charset="0"/>
              <a:buChar char="•"/>
            </a:pPr>
            <a:r>
              <a:rPr lang="fr-FR"/>
              <a:t>Définies annuellement de manière concertée entre l’UMLP et le Rectorat</a:t>
            </a:r>
          </a:p>
          <a:p>
            <a:pPr marL="715963" indent="-457200" algn="just">
              <a:buClr>
                <a:srgbClr val="C00000"/>
              </a:buClr>
              <a:buFont typeface="+mj-lt"/>
              <a:buAutoNum type="arabicPeriod" startAt="3"/>
            </a:pPr>
            <a:r>
              <a:rPr lang="fr-FR" sz="2600" b="1"/>
              <a:t> Constitution et fonctionnement des équipes pluri-catégorielles</a:t>
            </a:r>
          </a:p>
          <a:p>
            <a:pPr marL="901700" indent="-342900" algn="just">
              <a:buClr>
                <a:srgbClr val="C00000"/>
              </a:buClr>
              <a:buFont typeface="Arial" panose="020B0604020202020204" pitchFamily="34" charset="0"/>
              <a:buChar char="•"/>
            </a:pPr>
            <a:r>
              <a:rPr lang="fr-FR"/>
              <a:t>Détail des équipes pluri-catégorielles</a:t>
            </a:r>
          </a:p>
          <a:p>
            <a:pPr marL="901700" indent="-342900" algn="just">
              <a:buClr>
                <a:srgbClr val="C00000"/>
              </a:buClr>
              <a:buFont typeface="Arial" panose="020B0604020202020204" pitchFamily="34" charset="0"/>
              <a:buChar char="•"/>
            </a:pPr>
            <a:r>
              <a:rPr lang="fr-FR"/>
              <a:t>Développement de </a:t>
            </a:r>
            <a:r>
              <a:rPr lang="fr-FR" err="1"/>
              <a:t>co</a:t>
            </a:r>
            <a:r>
              <a:rPr lang="fr-FR"/>
              <a:t>-interventions</a:t>
            </a:r>
          </a:p>
          <a:p>
            <a:pPr marL="901700" indent="-342900" algn="just">
              <a:buClr>
                <a:srgbClr val="C00000"/>
              </a:buClr>
              <a:buFont typeface="Arial" panose="020B0604020202020204" pitchFamily="34" charset="0"/>
              <a:buChar char="•"/>
            </a:pPr>
            <a:r>
              <a:rPr lang="fr-FR"/>
              <a:t>Attention particulière sur la formation des tuteurs</a:t>
            </a:r>
          </a:p>
          <a:p>
            <a:pPr marL="715963" indent="-457200" algn="just">
              <a:buClr>
                <a:srgbClr val="C00000"/>
              </a:buClr>
              <a:buFont typeface="+mj-lt"/>
              <a:buAutoNum type="arabicPeriod" startAt="4"/>
            </a:pPr>
            <a:r>
              <a:rPr lang="fr-FR" sz="2600" b="1"/>
              <a:t>Stages</a:t>
            </a:r>
          </a:p>
          <a:p>
            <a:pPr marL="901700" indent="-342900" algn="just">
              <a:buClr>
                <a:srgbClr val="C00000"/>
              </a:buClr>
              <a:buFont typeface="Arial" panose="020B0604020202020204" pitchFamily="34" charset="0"/>
              <a:buChar char="•"/>
            </a:pPr>
            <a:r>
              <a:rPr lang="fr-FR"/>
              <a:t>Organisés selon une progression pédagogique structurée</a:t>
            </a:r>
          </a:p>
          <a:p>
            <a:pPr marL="901700" indent="-342900" algn="just">
              <a:buClr>
                <a:srgbClr val="C00000"/>
              </a:buClr>
              <a:buFont typeface="Arial" panose="020B0604020202020204" pitchFamily="34" charset="0"/>
              <a:buChar char="•"/>
            </a:pPr>
            <a:r>
              <a:rPr lang="fr-FR"/>
              <a:t>Organisation et la gestion en coordination étroite entre les différents acteurs institutionnels</a:t>
            </a:r>
          </a:p>
          <a:p>
            <a:pPr marL="901700" indent="-342900" algn="just">
              <a:buClr>
                <a:srgbClr val="C00000"/>
              </a:buClr>
              <a:buFont typeface="Arial" panose="020B0604020202020204" pitchFamily="34" charset="0"/>
              <a:buChar char="•"/>
            </a:pPr>
            <a:r>
              <a:rPr lang="fr-FR"/>
              <a:t>Diversité de contextes territoriaux et professionnels</a:t>
            </a:r>
          </a:p>
          <a:p>
            <a:pPr algn="just">
              <a:buClr>
                <a:srgbClr val="C00000"/>
              </a:buClr>
            </a:pPr>
            <a:endParaRPr lang="fr-FR"/>
          </a:p>
          <a:p>
            <a:pPr algn="just"/>
            <a:endParaRPr lang="fr-FR"/>
          </a:p>
          <a:p>
            <a:pPr algn="just"/>
            <a:endParaRPr lang="fr-FR" sz="2200" b="1">
              <a:latin typeface="+mj-lt"/>
            </a:endParaRPr>
          </a:p>
        </p:txBody>
      </p:sp>
    </p:spTree>
    <p:extLst>
      <p:ext uri="{BB962C8B-B14F-4D97-AF65-F5344CB8AC3E}">
        <p14:creationId xmlns:p14="http://schemas.microsoft.com/office/powerpoint/2010/main" val="657462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76AA4-A296-1101-0473-EC5E17E0C30D}"/>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A4D15957-595D-74C0-F461-27642AD7E9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2A274672-0756-5CFF-E044-3852AFCB7EE4}"/>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DAE7D405-0E16-29B2-1C21-CBA73527CF3E}"/>
              </a:ext>
            </a:extLst>
          </p:cNvPr>
          <p:cNvSpPr>
            <a:spLocks noGrp="1"/>
          </p:cNvSpPr>
          <p:nvPr>
            <p:ph type="sldNum" sz="quarter" idx="12"/>
          </p:nvPr>
        </p:nvSpPr>
        <p:spPr/>
        <p:txBody>
          <a:bodyPr/>
          <a:lstStyle/>
          <a:p>
            <a:fld id="{38B00A9C-5842-4D44-97D7-EA153D0985D3}" type="slidenum">
              <a:rPr lang="fr-FR" smtClean="0"/>
              <a:t>29</a:t>
            </a:fld>
            <a:endParaRPr lang="fr-FR"/>
          </a:p>
        </p:txBody>
      </p:sp>
      <p:sp>
        <p:nvSpPr>
          <p:cNvPr id="8" name="ZoneTexte 7">
            <a:extLst>
              <a:ext uri="{FF2B5EF4-FFF2-40B4-BE49-F238E27FC236}">
                <a16:creationId xmlns:a16="http://schemas.microsoft.com/office/drawing/2014/main" id="{C7C8AD31-642B-A653-DAB0-F55FD67D57FF}"/>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85B12CA1-C65E-2717-BB95-7563F6E2532A}"/>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40D8111A-D6AD-3081-5417-F7326622CA3F}"/>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346D5C10-1DD0-6116-79B2-11273BF0CAFC}"/>
              </a:ext>
            </a:extLst>
          </p:cNvPr>
          <p:cNvSpPr>
            <a:spLocks noGrp="1"/>
          </p:cNvSpPr>
          <p:nvPr>
            <p:ph type="subTitle" idx="1"/>
          </p:nvPr>
        </p:nvSpPr>
        <p:spPr>
          <a:xfrm>
            <a:off x="685014" y="974151"/>
            <a:ext cx="11090975" cy="5472263"/>
          </a:xfrm>
        </p:spPr>
        <p:txBody>
          <a:bodyPr vert="horz" lIns="91440" tIns="45720" rIns="91440" bIns="45720" rtlCol="0" anchor="t">
            <a:normAutofit fontScale="92500" lnSpcReduction="20000"/>
          </a:bodyPr>
          <a:lstStyle/>
          <a:p>
            <a:pPr algn="just"/>
            <a:r>
              <a:rPr lang="fr-FR" b="1">
                <a:solidFill>
                  <a:srgbClr val="C00000"/>
                </a:solidFill>
                <a:latin typeface="+mj-lt"/>
              </a:rPr>
              <a:t>TITRE 2. </a:t>
            </a:r>
            <a:r>
              <a:rPr lang="fr-FR" b="1">
                <a:latin typeface="+mj-lt"/>
              </a:rPr>
              <a:t>FORMATION INITIALE</a:t>
            </a:r>
          </a:p>
          <a:p>
            <a:pPr algn="just"/>
            <a:endParaRPr lang="fr-FR" sz="800" b="1">
              <a:latin typeface="+mj-lt"/>
            </a:endParaRPr>
          </a:p>
          <a:p>
            <a:pPr algn="just"/>
            <a:r>
              <a:rPr lang="fr-FR" b="1">
                <a:solidFill>
                  <a:srgbClr val="C00000"/>
                </a:solidFill>
                <a:latin typeface="+mj-lt"/>
              </a:rPr>
              <a:t>Article 2.2 </a:t>
            </a:r>
            <a:r>
              <a:rPr lang="fr-FR" b="1">
                <a:latin typeface="+mj-lt"/>
              </a:rPr>
              <a:t>– </a:t>
            </a:r>
            <a:r>
              <a:rPr lang="fr-FR" b="1"/>
              <a:t>Master Métiers de l’enseignement et de l’éducation</a:t>
            </a:r>
          </a:p>
          <a:p>
            <a:pPr algn="just"/>
            <a:endParaRPr lang="fr-FR" sz="900" b="1">
              <a:latin typeface="+mj-lt"/>
            </a:endParaRPr>
          </a:p>
          <a:p>
            <a:pPr marL="715963" indent="-457200" algn="just">
              <a:buClr>
                <a:srgbClr val="C00000"/>
              </a:buClr>
              <a:buFont typeface="+mj-lt"/>
              <a:buAutoNum type="arabicPeriod"/>
            </a:pPr>
            <a:r>
              <a:rPr lang="fr-FR" b="1"/>
              <a:t>Élaboration de la carte des formations</a:t>
            </a:r>
          </a:p>
          <a:p>
            <a:pPr marL="885825" indent="-342900" algn="just">
              <a:buClr>
                <a:srgbClr val="C00000"/>
              </a:buClr>
              <a:buFont typeface="Arial" panose="020B0604020202020204" pitchFamily="34" charset="0"/>
              <a:buChar char="•"/>
            </a:pPr>
            <a:r>
              <a:rPr lang="fr-FR" sz="2200"/>
              <a:t>Logique territoriale pour le premier degré</a:t>
            </a:r>
          </a:p>
          <a:p>
            <a:pPr marL="715963" indent="-457200" algn="just">
              <a:buClr>
                <a:srgbClr val="C00000"/>
              </a:buClr>
              <a:buFont typeface="+mj-lt"/>
              <a:buAutoNum type="arabicPeriod" startAt="2"/>
            </a:pPr>
            <a:r>
              <a:rPr lang="fr-FR" b="1"/>
              <a:t>Définition des capacités d’accueil</a:t>
            </a:r>
          </a:p>
          <a:p>
            <a:pPr marL="901700" indent="-342900" algn="just">
              <a:lnSpc>
                <a:spcPct val="120000"/>
              </a:lnSpc>
              <a:buClr>
                <a:srgbClr val="C00000"/>
              </a:buClr>
              <a:buFont typeface="Arial" panose="020B0604020202020204" pitchFamily="34" charset="0"/>
              <a:buChar char="•"/>
            </a:pPr>
            <a:r>
              <a:rPr lang="fr-FR" sz="2200"/>
              <a:t>Capacités pour les </a:t>
            </a:r>
            <a:r>
              <a:rPr lang="fr-FR" sz="2200" b="1"/>
              <a:t>non lauréats </a:t>
            </a:r>
            <a:r>
              <a:rPr lang="fr-FR" sz="2200"/>
              <a:t>définies annuellement de manière concertée entre l’UMLP et le Rectorat</a:t>
            </a:r>
          </a:p>
          <a:p>
            <a:pPr marL="715963" indent="-457200" algn="just">
              <a:buClr>
                <a:srgbClr val="C00000"/>
              </a:buClr>
              <a:buFont typeface="+mj-lt"/>
              <a:buAutoNum type="arabicPeriod" startAt="3"/>
            </a:pPr>
            <a:r>
              <a:rPr lang="fr-FR" b="1"/>
              <a:t> Constitution et fonctionnement des équipes pluri-catégorielles</a:t>
            </a:r>
          </a:p>
          <a:p>
            <a:pPr marL="901700" indent="-342900" algn="just">
              <a:buClr>
                <a:srgbClr val="C00000"/>
              </a:buClr>
              <a:buFont typeface="Arial" panose="020B0604020202020204" pitchFamily="34" charset="0"/>
              <a:buChar char="•"/>
            </a:pPr>
            <a:r>
              <a:rPr lang="fr-FR" sz="2200"/>
              <a:t>Idem LPE</a:t>
            </a:r>
          </a:p>
          <a:p>
            <a:pPr marL="715963" indent="-457200" algn="just">
              <a:buClr>
                <a:srgbClr val="C00000"/>
              </a:buClr>
              <a:buFont typeface="+mj-lt"/>
              <a:buAutoNum type="arabicPeriod" startAt="4"/>
            </a:pPr>
            <a:r>
              <a:rPr lang="fr-FR" b="1"/>
              <a:t>Stages</a:t>
            </a:r>
          </a:p>
          <a:p>
            <a:pPr marL="901700" indent="-342900" algn="just">
              <a:buClr>
                <a:srgbClr val="C00000"/>
              </a:buClr>
              <a:buFont typeface="Arial" panose="020B0604020202020204" pitchFamily="34" charset="0"/>
              <a:buChar char="•"/>
            </a:pPr>
            <a:r>
              <a:rPr lang="fr-FR" sz="2200"/>
              <a:t>Différentiation entre stages lauréats et non-lauréats</a:t>
            </a:r>
          </a:p>
          <a:p>
            <a:pPr marL="901700" indent="-342900" algn="just">
              <a:buClr>
                <a:srgbClr val="C00000"/>
              </a:buClr>
              <a:buFont typeface="Arial" panose="020B0604020202020204" pitchFamily="34" charset="0"/>
              <a:buChar char="•"/>
            </a:pPr>
            <a:r>
              <a:rPr lang="fr-FR" sz="2200"/>
              <a:t>Pour les lauréats : 12 semaines en M1 et 18 semaines en M2 dans l’EN</a:t>
            </a:r>
          </a:p>
          <a:p>
            <a:pPr marL="901700" indent="-342900" algn="just">
              <a:lnSpc>
                <a:spcPct val="120000"/>
              </a:lnSpc>
              <a:buClr>
                <a:srgbClr val="C00000"/>
              </a:buClr>
              <a:buFont typeface="Arial" panose="020B0604020202020204" pitchFamily="34" charset="0"/>
              <a:buChar char="•"/>
            </a:pPr>
            <a:r>
              <a:rPr lang="fr-FR" sz="2200"/>
              <a:t>Pour les non-lauréats : 6 semaines maximum en M1 et 8 semaines maximum en M2 dans l’EN avec pratique accompagnée</a:t>
            </a:r>
          </a:p>
          <a:p>
            <a:pPr algn="just">
              <a:buClr>
                <a:srgbClr val="C00000"/>
              </a:buClr>
            </a:pPr>
            <a:endParaRPr lang="fr-FR"/>
          </a:p>
          <a:p>
            <a:pPr algn="just"/>
            <a:endParaRPr lang="fr-FR"/>
          </a:p>
          <a:p>
            <a:pPr algn="just"/>
            <a:endParaRPr lang="fr-FR" sz="2200" b="1">
              <a:latin typeface="+mj-lt"/>
            </a:endParaRPr>
          </a:p>
        </p:txBody>
      </p:sp>
    </p:spTree>
    <p:extLst>
      <p:ext uri="{BB962C8B-B14F-4D97-AF65-F5344CB8AC3E}">
        <p14:creationId xmlns:p14="http://schemas.microsoft.com/office/powerpoint/2010/main" val="179439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9AC98-C69A-ABAE-5D0D-22EB3EB417F1}"/>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862D61A3-FAAA-0352-C994-E4A669873E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16649B5F-4677-C3CB-5954-E3E54AAF3810}"/>
              </a:ext>
            </a:extLst>
          </p:cNvPr>
          <p:cNvSpPr>
            <a:spLocks noGrp="1"/>
          </p:cNvSpPr>
          <p:nvPr>
            <p:ph type="subTitle" idx="1"/>
          </p:nvPr>
        </p:nvSpPr>
        <p:spPr>
          <a:xfrm>
            <a:off x="1524000" y="3408377"/>
            <a:ext cx="9144000" cy="1655762"/>
          </a:xfrm>
        </p:spPr>
        <p:txBody>
          <a:bodyPr/>
          <a:lstStyle/>
          <a:p>
            <a:pPr marL="742950" indent="-742950">
              <a:buAutoNum type="arabicPeriod"/>
            </a:pPr>
            <a:r>
              <a:rPr lang="fr-FR" sz="3600" b="1"/>
              <a:t>Approbation du compte-rendu du CI</a:t>
            </a:r>
          </a:p>
          <a:p>
            <a:r>
              <a:rPr lang="fr-FR" sz="3600" b="1"/>
              <a:t>du 27 novembre 2025</a:t>
            </a:r>
            <a:endParaRPr lang="fr-FR"/>
          </a:p>
        </p:txBody>
      </p:sp>
      <p:pic>
        <p:nvPicPr>
          <p:cNvPr id="1032" name="Picture 8" descr="Une image contenant Graphique, créativité&#10;&#10;Description générée automatiquement">
            <a:extLst>
              <a:ext uri="{FF2B5EF4-FFF2-40B4-BE49-F238E27FC236}">
                <a16:creationId xmlns:a16="http://schemas.microsoft.com/office/drawing/2014/main" id="{2728A84B-B0F0-7AE5-6285-284294E356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241BE5C4-D529-0F35-1E0A-A328D2D653E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49386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29E0C-A240-609E-181E-182F0E09C909}"/>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F148151-2F23-2018-4FEC-00AFE14678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B0B6CB33-511E-65B9-F940-2E3F1FC64BD8}"/>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EC48E396-97DD-CD91-33A5-579EF0B11281}"/>
              </a:ext>
            </a:extLst>
          </p:cNvPr>
          <p:cNvSpPr>
            <a:spLocks noGrp="1"/>
          </p:cNvSpPr>
          <p:nvPr>
            <p:ph type="sldNum" sz="quarter" idx="12"/>
          </p:nvPr>
        </p:nvSpPr>
        <p:spPr/>
        <p:txBody>
          <a:bodyPr/>
          <a:lstStyle/>
          <a:p>
            <a:fld id="{38B00A9C-5842-4D44-97D7-EA153D0985D3}" type="slidenum">
              <a:rPr lang="fr-FR" smtClean="0"/>
              <a:t>30</a:t>
            </a:fld>
            <a:endParaRPr lang="fr-FR"/>
          </a:p>
        </p:txBody>
      </p:sp>
      <p:sp>
        <p:nvSpPr>
          <p:cNvPr id="8" name="ZoneTexte 7">
            <a:extLst>
              <a:ext uri="{FF2B5EF4-FFF2-40B4-BE49-F238E27FC236}">
                <a16:creationId xmlns:a16="http://schemas.microsoft.com/office/drawing/2014/main" id="{4B641982-7799-9599-A20C-9656CBD03321}"/>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CE45617C-12F8-77EE-067E-BAA727CAA989}"/>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44C09802-22B4-737A-9159-DC60AB88FD8C}"/>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9318C6FB-5F80-2FED-CA54-048E283D3511}"/>
              </a:ext>
            </a:extLst>
          </p:cNvPr>
          <p:cNvSpPr>
            <a:spLocks noGrp="1"/>
          </p:cNvSpPr>
          <p:nvPr>
            <p:ph type="subTitle" idx="1"/>
          </p:nvPr>
        </p:nvSpPr>
        <p:spPr>
          <a:xfrm>
            <a:off x="685014" y="974151"/>
            <a:ext cx="11090975" cy="5472263"/>
          </a:xfrm>
        </p:spPr>
        <p:txBody>
          <a:bodyPr vert="horz" lIns="91440" tIns="45720" rIns="91440" bIns="45720" rtlCol="0" anchor="t">
            <a:normAutofit/>
          </a:bodyPr>
          <a:lstStyle/>
          <a:p>
            <a:pPr algn="just"/>
            <a:r>
              <a:rPr lang="fr-FR" sz="2200" b="1">
                <a:solidFill>
                  <a:srgbClr val="C00000"/>
                </a:solidFill>
                <a:latin typeface="+mj-lt"/>
              </a:rPr>
              <a:t>TITRE 3. </a:t>
            </a:r>
            <a:r>
              <a:rPr lang="fr-FR" sz="2200" b="1">
                <a:latin typeface="+mj-lt"/>
              </a:rPr>
              <a:t>FORMATION CONTINUE &amp; CONTINUEE</a:t>
            </a:r>
          </a:p>
          <a:p>
            <a:pPr algn="just"/>
            <a:endParaRPr lang="fr-FR" sz="900" b="1">
              <a:latin typeface="+mj-lt"/>
            </a:endParaRPr>
          </a:p>
          <a:p>
            <a:pPr marL="885825" indent="-342900" algn="just">
              <a:buClr>
                <a:srgbClr val="C00000"/>
              </a:buClr>
              <a:buFont typeface="Arial" panose="020B0604020202020204" pitchFamily="34" charset="0"/>
              <a:buChar char="•"/>
            </a:pPr>
            <a:r>
              <a:rPr lang="fr-FR" sz="2000"/>
              <a:t>Logique de </a:t>
            </a:r>
            <a:r>
              <a:rPr lang="fr-FR" sz="2000" b="1"/>
              <a:t>continuum de formation</a:t>
            </a:r>
          </a:p>
          <a:p>
            <a:pPr marL="885825" indent="-342900" algn="just">
              <a:buClr>
                <a:srgbClr val="C00000"/>
              </a:buClr>
              <a:buFont typeface="Arial" panose="020B0604020202020204" pitchFamily="34" charset="0"/>
              <a:buChar char="•"/>
            </a:pPr>
            <a:r>
              <a:rPr lang="fr-FR" sz="2000"/>
              <a:t>Apport universitaire de la </a:t>
            </a:r>
            <a:r>
              <a:rPr lang="fr-FR" sz="2000" b="1"/>
              <a:t>recherche</a:t>
            </a:r>
            <a:r>
              <a:rPr lang="fr-FR" sz="2000"/>
              <a:t> et dans le lien </a:t>
            </a:r>
            <a:r>
              <a:rPr lang="fr-FR" sz="2000" b="1"/>
              <a:t>formation-recherche</a:t>
            </a:r>
          </a:p>
          <a:p>
            <a:pPr marL="885825" indent="-342900" algn="just">
              <a:lnSpc>
                <a:spcPct val="100000"/>
              </a:lnSpc>
              <a:buClr>
                <a:srgbClr val="C00000"/>
              </a:buClr>
              <a:buFont typeface="Arial" panose="020B0604020202020204" pitchFamily="34" charset="0"/>
              <a:buChar char="•"/>
            </a:pPr>
            <a:r>
              <a:rPr lang="fr-FR" sz="2000"/>
              <a:t>Dans la continuité de la construction pluri-catégorielle des formations initiales : fonctionnement de </a:t>
            </a:r>
            <a:r>
              <a:rPr lang="fr-FR" sz="2000" b="1"/>
              <a:t>groupes de travail INSPE/université/rectorat</a:t>
            </a:r>
            <a:r>
              <a:rPr lang="fr-FR" sz="2000"/>
              <a:t>, sous le pilotage de l’EAFC prioritairement sur la construction de l’offre de formation continuée (3 premières années de titularisation).</a:t>
            </a:r>
          </a:p>
          <a:p>
            <a:pPr marL="542925" algn="just">
              <a:lnSpc>
                <a:spcPct val="150000"/>
              </a:lnSpc>
              <a:buClr>
                <a:srgbClr val="C00000"/>
              </a:buClr>
            </a:pPr>
            <a:endParaRPr lang="fr-FR" sz="800"/>
          </a:p>
          <a:p>
            <a:pPr algn="just">
              <a:buClr>
                <a:srgbClr val="C00000"/>
              </a:buClr>
            </a:pPr>
            <a:r>
              <a:rPr lang="fr-FR" sz="2200" b="1">
                <a:solidFill>
                  <a:srgbClr val="C00000"/>
                </a:solidFill>
                <a:latin typeface="+mj-lt"/>
              </a:rPr>
              <a:t>TITRE 4. </a:t>
            </a:r>
            <a:r>
              <a:rPr lang="fr-FR" sz="2200" b="1">
                <a:latin typeface="+mj-lt"/>
              </a:rPr>
              <a:t>LES MOBILITES</a:t>
            </a:r>
          </a:p>
          <a:p>
            <a:pPr algn="just">
              <a:buClr>
                <a:srgbClr val="C00000"/>
              </a:buClr>
            </a:pPr>
            <a:endParaRPr lang="fr-FR" sz="800" b="1">
              <a:latin typeface="+mj-lt"/>
            </a:endParaRPr>
          </a:p>
          <a:p>
            <a:pPr marL="896938" indent="-342900" algn="just">
              <a:buClr>
                <a:srgbClr val="C00000"/>
              </a:buClr>
              <a:buFont typeface="Arial" panose="020B0604020202020204" pitchFamily="34" charset="0"/>
              <a:buChar char="•"/>
            </a:pPr>
            <a:r>
              <a:rPr lang="fr-FR" sz="2000"/>
              <a:t>Enjeux de l’</a:t>
            </a:r>
            <a:r>
              <a:rPr lang="fr-FR" sz="2000" b="1"/>
              <a:t>internationalisation</a:t>
            </a:r>
            <a:r>
              <a:rPr lang="fr-FR" sz="2000"/>
              <a:t> et possibilité de stages à l’étranger</a:t>
            </a:r>
          </a:p>
          <a:p>
            <a:pPr marL="896938" indent="-342900" algn="just">
              <a:buClr>
                <a:srgbClr val="C00000"/>
              </a:buClr>
              <a:buFont typeface="Arial" panose="020B0604020202020204" pitchFamily="34" charset="0"/>
              <a:buChar char="•"/>
            </a:pPr>
            <a:r>
              <a:rPr lang="fr-FR" sz="2000"/>
              <a:t>Accompagnement des mobilités par l’UMLP et l’INSPE</a:t>
            </a:r>
          </a:p>
          <a:p>
            <a:pPr algn="just">
              <a:buClr>
                <a:srgbClr val="C00000"/>
              </a:buClr>
            </a:pPr>
            <a:endParaRPr lang="fr-FR"/>
          </a:p>
          <a:p>
            <a:pPr algn="just"/>
            <a:endParaRPr lang="fr-FR"/>
          </a:p>
          <a:p>
            <a:pPr algn="just"/>
            <a:endParaRPr lang="fr-FR" sz="2200" b="1">
              <a:latin typeface="+mj-lt"/>
            </a:endParaRPr>
          </a:p>
        </p:txBody>
      </p:sp>
    </p:spTree>
    <p:extLst>
      <p:ext uri="{BB962C8B-B14F-4D97-AF65-F5344CB8AC3E}">
        <p14:creationId xmlns:p14="http://schemas.microsoft.com/office/powerpoint/2010/main" val="4109576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D9FD8-1F96-2FBA-99AD-EA1A5998D3EF}"/>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F561B815-280D-C146-CF53-EE1BB7EC26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0D4D504-4C5A-1840-EEAC-EE5307BBC15A}"/>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3B091155-1D25-C047-D4E2-D59770F617AA}"/>
              </a:ext>
            </a:extLst>
          </p:cNvPr>
          <p:cNvSpPr>
            <a:spLocks noGrp="1"/>
          </p:cNvSpPr>
          <p:nvPr>
            <p:ph type="sldNum" sz="quarter" idx="12"/>
          </p:nvPr>
        </p:nvSpPr>
        <p:spPr/>
        <p:txBody>
          <a:bodyPr/>
          <a:lstStyle/>
          <a:p>
            <a:fld id="{38B00A9C-5842-4D44-97D7-EA153D0985D3}" type="slidenum">
              <a:rPr lang="fr-FR" smtClean="0"/>
              <a:t>31</a:t>
            </a:fld>
            <a:endParaRPr lang="fr-FR"/>
          </a:p>
        </p:txBody>
      </p:sp>
      <p:sp>
        <p:nvSpPr>
          <p:cNvPr id="8" name="ZoneTexte 7">
            <a:extLst>
              <a:ext uri="{FF2B5EF4-FFF2-40B4-BE49-F238E27FC236}">
                <a16:creationId xmlns:a16="http://schemas.microsoft.com/office/drawing/2014/main" id="{3077D53B-8B52-7AD0-DE08-64D52B3B93C2}"/>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2d_Principes d’élaboration de la convention Univ-Rectorat</a:t>
            </a:r>
          </a:p>
        </p:txBody>
      </p:sp>
      <p:sp>
        <p:nvSpPr>
          <p:cNvPr id="9" name="Espace réservé du pied de page 5">
            <a:extLst>
              <a:ext uri="{FF2B5EF4-FFF2-40B4-BE49-F238E27FC236}">
                <a16:creationId xmlns:a16="http://schemas.microsoft.com/office/drawing/2014/main" id="{F1D36B34-EA8F-09DF-7D46-7C91486F2ECE}"/>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6" name="Espace réservé de la date 4">
            <a:extLst>
              <a:ext uri="{FF2B5EF4-FFF2-40B4-BE49-F238E27FC236}">
                <a16:creationId xmlns:a16="http://schemas.microsoft.com/office/drawing/2014/main" id="{3B4D360F-A367-4B08-E042-9804149327DF}"/>
              </a:ext>
            </a:extLst>
          </p:cNvPr>
          <p:cNvSpPr>
            <a:spLocks noGrp="1"/>
          </p:cNvSpPr>
          <p:nvPr>
            <p:ph type="dt" sz="half" idx="10"/>
          </p:nvPr>
        </p:nvSpPr>
        <p:spPr>
          <a:xfrm>
            <a:off x="838200" y="6356350"/>
            <a:ext cx="2743200" cy="365125"/>
          </a:xfrm>
        </p:spPr>
        <p:txBody>
          <a:bodyPr/>
          <a:lstStyle/>
          <a:p>
            <a:r>
              <a:rPr lang="fr-FR"/>
              <a:t>04/02/2026</a:t>
            </a:r>
          </a:p>
        </p:txBody>
      </p:sp>
      <p:sp>
        <p:nvSpPr>
          <p:cNvPr id="3" name="Sous-titre 2">
            <a:extLst>
              <a:ext uri="{FF2B5EF4-FFF2-40B4-BE49-F238E27FC236}">
                <a16:creationId xmlns:a16="http://schemas.microsoft.com/office/drawing/2014/main" id="{0D76AB29-DC7A-955A-02FE-91FCAA7D851F}"/>
              </a:ext>
            </a:extLst>
          </p:cNvPr>
          <p:cNvSpPr>
            <a:spLocks noGrp="1"/>
          </p:cNvSpPr>
          <p:nvPr>
            <p:ph type="subTitle" idx="1"/>
          </p:nvPr>
        </p:nvSpPr>
        <p:spPr>
          <a:xfrm>
            <a:off x="685014" y="974151"/>
            <a:ext cx="11090975" cy="5472263"/>
          </a:xfrm>
        </p:spPr>
        <p:txBody>
          <a:bodyPr vert="horz" lIns="91440" tIns="45720" rIns="91440" bIns="45720" rtlCol="0" anchor="t">
            <a:normAutofit/>
          </a:bodyPr>
          <a:lstStyle/>
          <a:p>
            <a:pPr algn="just"/>
            <a:r>
              <a:rPr lang="fr-FR" sz="2200" b="1">
                <a:solidFill>
                  <a:srgbClr val="C00000"/>
                </a:solidFill>
                <a:latin typeface="+mj-lt"/>
              </a:rPr>
              <a:t>TITRE 5. </a:t>
            </a:r>
            <a:r>
              <a:rPr lang="fr-FR" sz="2200" b="1">
                <a:latin typeface="+mj-lt"/>
              </a:rPr>
              <a:t>MOYENS ALLOUES</a:t>
            </a:r>
          </a:p>
          <a:p>
            <a:pPr algn="just"/>
            <a:endParaRPr lang="fr-FR" sz="900" b="1">
              <a:latin typeface="+mj-lt"/>
            </a:endParaRPr>
          </a:p>
          <a:p>
            <a:pPr marL="885825" indent="-342900" algn="just">
              <a:lnSpc>
                <a:spcPct val="100000"/>
              </a:lnSpc>
              <a:buClr>
                <a:srgbClr val="C00000"/>
              </a:buClr>
              <a:buFont typeface="Arial" panose="020B0604020202020204" pitchFamily="34" charset="0"/>
              <a:buChar char="•"/>
            </a:pPr>
            <a:r>
              <a:rPr lang="fr-FR" sz="2000"/>
              <a:t>Expression des besoins en interventions académiques par l’INSPE (variables selon les parcours)</a:t>
            </a:r>
          </a:p>
          <a:p>
            <a:pPr marL="885825" indent="-342900" algn="just">
              <a:lnSpc>
                <a:spcPct val="100000"/>
              </a:lnSpc>
              <a:buClr>
                <a:srgbClr val="C00000"/>
              </a:buClr>
              <a:buFont typeface="Arial" panose="020B0604020202020204" pitchFamily="34" charset="0"/>
              <a:buChar char="•"/>
            </a:pPr>
            <a:r>
              <a:rPr lang="fr-FR" sz="2000"/>
              <a:t>Chacune des parties s’engage à mettre à disposition les ressources humaines nécessaires au bon fonctionnement des formations, dans le respect de ses moyens et dans l’objectif de tendre vers un taux d’intervention des professionnels de terrain de 50% au sein des formations de la LPE et dans chaque mention de master M2E.</a:t>
            </a:r>
          </a:p>
          <a:p>
            <a:pPr marL="885825" indent="-342900" algn="just">
              <a:lnSpc>
                <a:spcPct val="100000"/>
              </a:lnSpc>
              <a:buClr>
                <a:srgbClr val="C00000"/>
              </a:buClr>
              <a:buFont typeface="Arial" panose="020B0604020202020204" pitchFamily="34" charset="0"/>
              <a:buChar char="•"/>
            </a:pPr>
            <a:r>
              <a:rPr lang="fr-FR" sz="2000"/>
              <a:t>Précisions sur les différentes modalités de contribution des professionnels de terrain </a:t>
            </a:r>
          </a:p>
          <a:p>
            <a:pPr marL="885825" indent="-342900" algn="just">
              <a:lnSpc>
                <a:spcPct val="100000"/>
              </a:lnSpc>
              <a:buClr>
                <a:srgbClr val="C00000"/>
              </a:buClr>
              <a:buFont typeface="Arial" panose="020B0604020202020204" pitchFamily="34" charset="0"/>
              <a:buChar char="•"/>
            </a:pPr>
            <a:r>
              <a:rPr lang="fr-FR" sz="2000"/>
              <a:t>Mise à disposition par l’académie d’un directeur adjoint à 50% et d’un PEMF coordinateur</a:t>
            </a:r>
          </a:p>
          <a:p>
            <a:pPr marL="885825" indent="-342900" algn="just">
              <a:lnSpc>
                <a:spcPct val="100000"/>
              </a:lnSpc>
              <a:buClr>
                <a:srgbClr val="C00000"/>
              </a:buClr>
              <a:buFont typeface="Arial" panose="020B0604020202020204" pitchFamily="34" charset="0"/>
              <a:buChar char="•"/>
            </a:pPr>
            <a:r>
              <a:rPr lang="fr-FR" sz="2000"/>
              <a:t>Les interventions des universitaires au sein du programme académique de la formation (EAFC) sont prises en charge par l’UMLP</a:t>
            </a:r>
          </a:p>
          <a:p>
            <a:pPr marL="885825" indent="-342900" algn="just">
              <a:lnSpc>
                <a:spcPct val="100000"/>
              </a:lnSpc>
              <a:buClr>
                <a:srgbClr val="C00000"/>
              </a:buClr>
              <a:buFont typeface="Arial" panose="020B0604020202020204" pitchFamily="34" charset="0"/>
              <a:buChar char="•"/>
            </a:pPr>
            <a:r>
              <a:rPr lang="fr-FR" sz="2000"/>
              <a:t>Les engagements respectifs des partenaires sont inscrits annuellement dans le budget de projet</a:t>
            </a:r>
          </a:p>
          <a:p>
            <a:pPr algn="just">
              <a:buClr>
                <a:srgbClr val="C00000"/>
              </a:buClr>
            </a:pPr>
            <a:endParaRPr lang="fr-FR"/>
          </a:p>
          <a:p>
            <a:pPr algn="just"/>
            <a:endParaRPr lang="fr-FR"/>
          </a:p>
          <a:p>
            <a:pPr algn="just"/>
            <a:endParaRPr lang="fr-FR" sz="2200" b="1">
              <a:latin typeface="+mj-lt"/>
            </a:endParaRPr>
          </a:p>
        </p:txBody>
      </p:sp>
    </p:spTree>
    <p:extLst>
      <p:ext uri="{BB962C8B-B14F-4D97-AF65-F5344CB8AC3E}">
        <p14:creationId xmlns:p14="http://schemas.microsoft.com/office/powerpoint/2010/main" val="579605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36105-403C-1B65-7449-45E931C4D018}"/>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8F963336-356C-9E3B-7814-DE5C5FF2C7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Une image contenant Graphique, créativité&#10;&#10;Description générée automatiquement">
            <a:extLst>
              <a:ext uri="{FF2B5EF4-FFF2-40B4-BE49-F238E27FC236}">
                <a16:creationId xmlns:a16="http://schemas.microsoft.com/office/drawing/2014/main" id="{F32F0077-DC73-6B77-4E4D-6556EF8CDF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38C9853-5397-0AAE-99FA-C13B1FE16F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
        <p:nvSpPr>
          <p:cNvPr id="5" name="Sous-titre 2">
            <a:extLst>
              <a:ext uri="{FF2B5EF4-FFF2-40B4-BE49-F238E27FC236}">
                <a16:creationId xmlns:a16="http://schemas.microsoft.com/office/drawing/2014/main" id="{7D6D5DB2-CB64-2E43-894D-32851DB830D0}"/>
              </a:ext>
            </a:extLst>
          </p:cNvPr>
          <p:cNvSpPr txBox="1">
            <a:spLocks/>
          </p:cNvSpPr>
          <p:nvPr/>
        </p:nvSpPr>
        <p:spPr>
          <a:xfrm>
            <a:off x="1524000" y="3408377"/>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3600" b="1"/>
              <a:t>3. Point d’information sur la situation de la restauration à l’INSPÉ avec le CROUS</a:t>
            </a:r>
            <a:endParaRPr lang="fr-FR" sz="1800"/>
          </a:p>
        </p:txBody>
      </p:sp>
    </p:spTree>
    <p:extLst>
      <p:ext uri="{BB962C8B-B14F-4D97-AF65-F5344CB8AC3E}">
        <p14:creationId xmlns:p14="http://schemas.microsoft.com/office/powerpoint/2010/main" val="4193462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FD7FF-D018-B834-306F-54747A08DFB4}"/>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DBD9120-F564-1175-AABC-C8DC797C76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4F232F4-BDFC-2164-29E2-4EDB8214A9E1}"/>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2B3BDD1F-033F-2334-27F4-16AE8ECBCC2E}"/>
              </a:ext>
            </a:extLst>
          </p:cNvPr>
          <p:cNvSpPr>
            <a:spLocks noGrp="1"/>
          </p:cNvSpPr>
          <p:nvPr>
            <p:ph type="sldNum" sz="quarter" idx="12"/>
          </p:nvPr>
        </p:nvSpPr>
        <p:spPr/>
        <p:txBody>
          <a:bodyPr/>
          <a:lstStyle/>
          <a:p>
            <a:fld id="{38B00A9C-5842-4D44-97D7-EA153D0985D3}" type="slidenum">
              <a:rPr lang="fr-FR" smtClean="0"/>
              <a:t>33</a:t>
            </a:fld>
            <a:endParaRPr lang="fr-FR"/>
          </a:p>
        </p:txBody>
      </p:sp>
      <p:sp>
        <p:nvSpPr>
          <p:cNvPr id="8" name="ZoneTexte 7">
            <a:extLst>
              <a:ext uri="{FF2B5EF4-FFF2-40B4-BE49-F238E27FC236}">
                <a16:creationId xmlns:a16="http://schemas.microsoft.com/office/drawing/2014/main" id="{CF3C42AF-E2E8-879C-AE88-3F995DC07954}"/>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3. Point d’information restauration CROUS</a:t>
            </a:r>
          </a:p>
        </p:txBody>
      </p:sp>
      <p:sp>
        <p:nvSpPr>
          <p:cNvPr id="9" name="Espace réservé du pied de page 5">
            <a:extLst>
              <a:ext uri="{FF2B5EF4-FFF2-40B4-BE49-F238E27FC236}">
                <a16:creationId xmlns:a16="http://schemas.microsoft.com/office/drawing/2014/main" id="{223134D8-83BC-E0B4-7276-4BAC64509349}"/>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3" name="Sous-titre 2">
            <a:extLst>
              <a:ext uri="{FF2B5EF4-FFF2-40B4-BE49-F238E27FC236}">
                <a16:creationId xmlns:a16="http://schemas.microsoft.com/office/drawing/2014/main" id="{2EF069E6-F94E-14A8-485A-855EE85AC466}"/>
              </a:ext>
            </a:extLst>
          </p:cNvPr>
          <p:cNvSpPr>
            <a:spLocks noGrp="1"/>
          </p:cNvSpPr>
          <p:nvPr>
            <p:ph type="subTitle" idx="1"/>
          </p:nvPr>
        </p:nvSpPr>
        <p:spPr>
          <a:xfrm>
            <a:off x="707009" y="1333500"/>
            <a:ext cx="10821971" cy="1403350"/>
          </a:xfrm>
          <a:ln w="28575">
            <a:noFill/>
          </a:ln>
        </p:spPr>
        <p:txBody>
          <a:bodyPr>
            <a:noAutofit/>
          </a:bodyPr>
          <a:lstStyle/>
          <a:p>
            <a:pPr algn="l"/>
            <a:r>
              <a:rPr lang="fr-FR">
                <a:solidFill>
                  <a:srgbClr val="E72F2A"/>
                </a:solidFill>
                <a:latin typeface="+mj-lt"/>
              </a:rPr>
              <a:t>Rdv CROUS le 6 janvier </a:t>
            </a:r>
            <a:r>
              <a:rPr lang="fr-FR" sz="2200">
                <a:latin typeface="+mj-lt"/>
              </a:rPr>
              <a:t>(avec DGS UMLP, </a:t>
            </a:r>
            <a:r>
              <a:rPr lang="fr-FR" sz="2200" err="1">
                <a:latin typeface="+mj-lt"/>
              </a:rPr>
              <a:t>Dir</a:t>
            </a:r>
            <a:r>
              <a:rPr lang="fr-FR" sz="2200">
                <a:latin typeface="+mj-lt"/>
              </a:rPr>
              <a:t> et RSA INSPÉ)</a:t>
            </a:r>
          </a:p>
          <a:p>
            <a:pPr algn="l"/>
            <a:r>
              <a:rPr lang="fr-FR" sz="2000" b="1">
                <a:latin typeface="+mj-lt"/>
              </a:rPr>
              <a:t>Objet</a:t>
            </a:r>
            <a:r>
              <a:rPr lang="fr-FR" sz="2000">
                <a:latin typeface="+mj-lt"/>
              </a:rPr>
              <a:t> : point sur la restauration à l’INSPE</a:t>
            </a:r>
          </a:p>
          <a:p>
            <a:pPr algn="l"/>
            <a:r>
              <a:rPr lang="fr-FR" sz="2000" b="1">
                <a:latin typeface="+mj-lt"/>
              </a:rPr>
              <a:t>La situation de la restauration à l’INSPE est déficitaire de </a:t>
            </a:r>
            <a:r>
              <a:rPr lang="fr-FR" sz="2000" b="1" u="sng">
                <a:latin typeface="+mj-lt"/>
              </a:rPr>
              <a:t>19 311 €</a:t>
            </a:r>
            <a:r>
              <a:rPr lang="fr-FR" sz="2000" u="sng">
                <a:latin typeface="+mj-lt"/>
              </a:rPr>
              <a:t> </a:t>
            </a:r>
            <a:r>
              <a:rPr lang="fr-FR" sz="2000">
                <a:latin typeface="+mj-lt"/>
                <a:sym typeface="Wingdings" panose="05000000000000000000" pitchFamily="2" charset="2"/>
              </a:rPr>
              <a:t> présentation du budget 2025</a:t>
            </a:r>
            <a:endParaRPr lang="fr-FR" sz="2000">
              <a:latin typeface="+mj-lt"/>
            </a:endParaRPr>
          </a:p>
        </p:txBody>
      </p:sp>
      <p:sp>
        <p:nvSpPr>
          <p:cNvPr id="6" name="Espace réservé de la date 4">
            <a:extLst>
              <a:ext uri="{FF2B5EF4-FFF2-40B4-BE49-F238E27FC236}">
                <a16:creationId xmlns:a16="http://schemas.microsoft.com/office/drawing/2014/main" id="{CEFE1A1B-8737-FBE7-B8B6-106558D2B332}"/>
              </a:ext>
            </a:extLst>
          </p:cNvPr>
          <p:cNvSpPr>
            <a:spLocks noGrp="1"/>
          </p:cNvSpPr>
          <p:nvPr>
            <p:ph type="dt" sz="half" idx="10"/>
          </p:nvPr>
        </p:nvSpPr>
        <p:spPr>
          <a:xfrm>
            <a:off x="838200" y="6356350"/>
            <a:ext cx="2743200" cy="365125"/>
          </a:xfrm>
        </p:spPr>
        <p:txBody>
          <a:bodyPr/>
          <a:lstStyle/>
          <a:p>
            <a:r>
              <a:rPr lang="fr-FR"/>
              <a:t>04/02/2026</a:t>
            </a:r>
          </a:p>
        </p:txBody>
      </p:sp>
      <p:graphicFrame>
        <p:nvGraphicFramePr>
          <p:cNvPr id="2" name="Tableau 1">
            <a:extLst>
              <a:ext uri="{FF2B5EF4-FFF2-40B4-BE49-F238E27FC236}">
                <a16:creationId xmlns:a16="http://schemas.microsoft.com/office/drawing/2014/main" id="{31CF7F75-5745-C277-1869-67B8D7487CA3}"/>
              </a:ext>
            </a:extLst>
          </p:cNvPr>
          <p:cNvGraphicFramePr>
            <a:graphicFrameLocks noGrp="1"/>
          </p:cNvGraphicFramePr>
          <p:nvPr>
            <p:extLst>
              <p:ext uri="{D42A27DB-BD31-4B8C-83A1-F6EECF244321}">
                <p14:modId xmlns:p14="http://schemas.microsoft.com/office/powerpoint/2010/main" val="3661490300"/>
              </p:ext>
            </p:extLst>
          </p:nvPr>
        </p:nvGraphicFramePr>
        <p:xfrm>
          <a:off x="786712" y="2736850"/>
          <a:ext cx="10742268" cy="249428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523079334"/>
                    </a:ext>
                  </a:extLst>
                </a:gridCol>
                <a:gridCol w="1180134">
                  <a:extLst>
                    <a:ext uri="{9D8B030D-6E8A-4147-A177-3AD203B41FA5}">
                      <a16:colId xmlns:a16="http://schemas.microsoft.com/office/drawing/2014/main" val="3372201714"/>
                    </a:ext>
                  </a:extLst>
                </a:gridCol>
                <a:gridCol w="4195055">
                  <a:extLst>
                    <a:ext uri="{9D8B030D-6E8A-4147-A177-3AD203B41FA5}">
                      <a16:colId xmlns:a16="http://schemas.microsoft.com/office/drawing/2014/main" val="1934126887"/>
                    </a:ext>
                  </a:extLst>
                </a:gridCol>
                <a:gridCol w="1176079">
                  <a:extLst>
                    <a:ext uri="{9D8B030D-6E8A-4147-A177-3AD203B41FA5}">
                      <a16:colId xmlns:a16="http://schemas.microsoft.com/office/drawing/2014/main" val="2585046580"/>
                    </a:ext>
                  </a:extLst>
                </a:gridCol>
              </a:tblGrid>
              <a:tr h="370840">
                <a:tc gridSpan="2">
                  <a:txBody>
                    <a:bodyPr/>
                    <a:lstStyle/>
                    <a:p>
                      <a:pPr algn="ctr"/>
                      <a:r>
                        <a:rPr lang="fr-FR"/>
                        <a:t>RECETTES</a:t>
                      </a:r>
                    </a:p>
                  </a:txBody>
                  <a:tcPr>
                    <a:solidFill>
                      <a:srgbClr val="E72F2A"/>
                    </a:solidFill>
                  </a:tcPr>
                </a:tc>
                <a:tc hMerge="1">
                  <a:txBody>
                    <a:bodyPr/>
                    <a:lstStyle/>
                    <a:p>
                      <a:endParaRPr lang="fr-FR"/>
                    </a:p>
                  </a:txBody>
                  <a:tcPr>
                    <a:solidFill>
                      <a:srgbClr val="E72F2A"/>
                    </a:solidFill>
                  </a:tcPr>
                </a:tc>
                <a:tc gridSpan="2">
                  <a:txBody>
                    <a:bodyPr/>
                    <a:lstStyle/>
                    <a:p>
                      <a:pPr algn="ctr"/>
                      <a:r>
                        <a:rPr lang="fr-FR"/>
                        <a:t>DÉPENSES</a:t>
                      </a:r>
                    </a:p>
                  </a:txBody>
                  <a:tcPr>
                    <a:solidFill>
                      <a:srgbClr val="E72F2A"/>
                    </a:solidFill>
                  </a:tcPr>
                </a:tc>
                <a:tc hMerge="1">
                  <a:txBody>
                    <a:bodyPr/>
                    <a:lstStyle/>
                    <a:p>
                      <a:endParaRPr lang="fr-FR"/>
                    </a:p>
                  </a:txBody>
                  <a:tcPr>
                    <a:solidFill>
                      <a:srgbClr val="E72F2A"/>
                    </a:solidFill>
                  </a:tcPr>
                </a:tc>
                <a:extLst>
                  <a:ext uri="{0D108BD9-81ED-4DB2-BD59-A6C34878D82A}">
                    <a16:rowId xmlns:a16="http://schemas.microsoft.com/office/drawing/2014/main" val="1877787174"/>
                  </a:ext>
                </a:extLst>
              </a:tr>
              <a:tr h="370840">
                <a:tc>
                  <a:txBody>
                    <a:bodyPr/>
                    <a:lstStyle/>
                    <a:p>
                      <a:r>
                        <a:rPr lang="fr-FR"/>
                        <a:t>Recettes des repas servis</a:t>
                      </a:r>
                    </a:p>
                  </a:txBody>
                  <a:tcPr>
                    <a:noFill/>
                  </a:tcPr>
                </a:tc>
                <a:tc>
                  <a:txBody>
                    <a:bodyPr/>
                    <a:lstStyle/>
                    <a:p>
                      <a:pPr algn="r"/>
                      <a:r>
                        <a:rPr lang="fr-FR"/>
                        <a:t>49 402 €</a:t>
                      </a:r>
                    </a:p>
                  </a:txBody>
                  <a:tcPr>
                    <a:noFill/>
                  </a:tcPr>
                </a:tc>
                <a:tc>
                  <a:txBody>
                    <a:bodyPr/>
                    <a:lstStyle/>
                    <a:p>
                      <a:r>
                        <a:rPr lang="fr-FR"/>
                        <a:t>Dépenses alimentaires</a:t>
                      </a:r>
                    </a:p>
                  </a:txBody>
                  <a:tcPr>
                    <a:noFill/>
                  </a:tcPr>
                </a:tc>
                <a:tc>
                  <a:txBody>
                    <a:bodyPr/>
                    <a:lstStyle/>
                    <a:p>
                      <a:pPr algn="r"/>
                      <a:r>
                        <a:rPr lang="fr-FR"/>
                        <a:t>38 344 €</a:t>
                      </a:r>
                    </a:p>
                  </a:txBody>
                  <a:tcPr>
                    <a:noFill/>
                  </a:tcPr>
                </a:tc>
                <a:extLst>
                  <a:ext uri="{0D108BD9-81ED-4DB2-BD59-A6C34878D82A}">
                    <a16:rowId xmlns:a16="http://schemas.microsoft.com/office/drawing/2014/main" val="2509481289"/>
                  </a:ext>
                </a:extLst>
              </a:tr>
              <a:tr h="370840">
                <a:tc>
                  <a:txBody>
                    <a:bodyPr/>
                    <a:lstStyle/>
                    <a:p>
                      <a:r>
                        <a:rPr lang="fr-FR"/>
                        <a:t>Subvention UMLP (INSPE)</a:t>
                      </a:r>
                    </a:p>
                  </a:txBody>
                  <a:tcPr>
                    <a:solidFill>
                      <a:schemeClr val="accent2">
                        <a:lumMod val="20000"/>
                        <a:lumOff val="80000"/>
                      </a:schemeClr>
                    </a:solidFill>
                  </a:tcPr>
                </a:tc>
                <a:tc>
                  <a:txBody>
                    <a:bodyPr/>
                    <a:lstStyle/>
                    <a:p>
                      <a:pPr algn="r"/>
                      <a:r>
                        <a:rPr lang="fr-FR"/>
                        <a:t>67 320 €</a:t>
                      </a:r>
                    </a:p>
                  </a:txBody>
                  <a:tcPr>
                    <a:solidFill>
                      <a:schemeClr val="accent2">
                        <a:lumMod val="20000"/>
                        <a:lumOff val="80000"/>
                      </a:schemeClr>
                    </a:solidFill>
                  </a:tcPr>
                </a:tc>
                <a:tc>
                  <a:txBody>
                    <a:bodyPr/>
                    <a:lstStyle/>
                    <a:p>
                      <a:r>
                        <a:rPr lang="fr-FR"/>
                        <a:t>Autres dépenses (bio déchets, maintenance…)</a:t>
                      </a:r>
                    </a:p>
                  </a:txBody>
                  <a:tcPr>
                    <a:solidFill>
                      <a:schemeClr val="accent2">
                        <a:lumMod val="20000"/>
                        <a:lumOff val="80000"/>
                      </a:schemeClr>
                    </a:solidFill>
                  </a:tcPr>
                </a:tc>
                <a:tc>
                  <a:txBody>
                    <a:bodyPr/>
                    <a:lstStyle/>
                    <a:p>
                      <a:pPr algn="r"/>
                      <a:r>
                        <a:rPr lang="fr-FR"/>
                        <a:t>16 006 €</a:t>
                      </a:r>
                    </a:p>
                  </a:txBody>
                  <a:tcPr>
                    <a:solidFill>
                      <a:schemeClr val="accent2">
                        <a:lumMod val="20000"/>
                        <a:lumOff val="80000"/>
                      </a:schemeClr>
                    </a:solidFill>
                  </a:tcPr>
                </a:tc>
                <a:extLst>
                  <a:ext uri="{0D108BD9-81ED-4DB2-BD59-A6C34878D82A}">
                    <a16:rowId xmlns:a16="http://schemas.microsoft.com/office/drawing/2014/main" val="3762049529"/>
                  </a:ext>
                </a:extLst>
              </a:tr>
              <a:tr h="370840">
                <a:tc>
                  <a:txBody>
                    <a:bodyPr/>
                    <a:lstStyle/>
                    <a:p>
                      <a:endParaRPr lang="fr-FR"/>
                    </a:p>
                  </a:txBody>
                  <a:tcPr>
                    <a:noFill/>
                  </a:tcPr>
                </a:tc>
                <a:tc>
                  <a:txBody>
                    <a:bodyPr/>
                    <a:lstStyle/>
                    <a:p>
                      <a:pPr algn="r"/>
                      <a:endParaRPr lang="fr-FR"/>
                    </a:p>
                  </a:txBody>
                  <a:tcPr>
                    <a:noFill/>
                  </a:tcPr>
                </a:tc>
                <a:tc>
                  <a:txBody>
                    <a:bodyPr/>
                    <a:lstStyle/>
                    <a:p>
                      <a:r>
                        <a:rPr lang="fr-FR"/>
                        <a:t>Personnels (x2)</a:t>
                      </a:r>
                    </a:p>
                  </a:txBody>
                  <a:tcPr>
                    <a:noFill/>
                  </a:tcPr>
                </a:tc>
                <a:tc>
                  <a:txBody>
                    <a:bodyPr/>
                    <a:lstStyle/>
                    <a:p>
                      <a:pPr algn="r"/>
                      <a:r>
                        <a:rPr lang="fr-FR"/>
                        <a:t>81 683 €</a:t>
                      </a:r>
                    </a:p>
                  </a:txBody>
                  <a:tcPr>
                    <a:noFill/>
                  </a:tcPr>
                </a:tc>
                <a:extLst>
                  <a:ext uri="{0D108BD9-81ED-4DB2-BD59-A6C34878D82A}">
                    <a16:rowId xmlns:a16="http://schemas.microsoft.com/office/drawing/2014/main" val="1380341071"/>
                  </a:ext>
                </a:extLst>
              </a:tr>
              <a:tr h="370840">
                <a:tc>
                  <a:txBody>
                    <a:bodyPr/>
                    <a:lstStyle/>
                    <a:p>
                      <a:r>
                        <a:rPr lang="fr-FR" b="1" i="1">
                          <a:solidFill>
                            <a:schemeClr val="tx1">
                              <a:lumMod val="50000"/>
                              <a:lumOff val="50000"/>
                            </a:schemeClr>
                          </a:solidFill>
                        </a:rPr>
                        <a:t>Déficit</a:t>
                      </a:r>
                    </a:p>
                  </a:txBody>
                  <a:tcPr>
                    <a:solidFill>
                      <a:schemeClr val="accent2">
                        <a:lumMod val="20000"/>
                        <a:lumOff val="80000"/>
                      </a:schemeClr>
                    </a:solidFill>
                  </a:tcPr>
                </a:tc>
                <a:tc>
                  <a:txBody>
                    <a:bodyPr/>
                    <a:lstStyle/>
                    <a:p>
                      <a:pPr algn="r"/>
                      <a:r>
                        <a:rPr lang="fr-FR" b="1" i="1">
                          <a:solidFill>
                            <a:schemeClr val="tx1">
                              <a:lumMod val="50000"/>
                              <a:lumOff val="50000"/>
                            </a:schemeClr>
                          </a:solidFill>
                        </a:rPr>
                        <a:t>19 311 €</a:t>
                      </a:r>
                    </a:p>
                  </a:txBody>
                  <a:tcPr>
                    <a:solidFill>
                      <a:schemeClr val="accent2">
                        <a:lumMod val="20000"/>
                        <a:lumOff val="80000"/>
                      </a:schemeClr>
                    </a:solidFill>
                  </a:tcPr>
                </a:tc>
                <a:tc>
                  <a:txBody>
                    <a:bodyPr/>
                    <a:lstStyle/>
                    <a:p>
                      <a:endParaRPr lang="fr-FR"/>
                    </a:p>
                  </a:txBody>
                  <a:tcPr>
                    <a:solidFill>
                      <a:schemeClr val="accent2">
                        <a:lumMod val="20000"/>
                        <a:lumOff val="80000"/>
                      </a:schemeClr>
                    </a:solidFill>
                  </a:tcPr>
                </a:tc>
                <a:tc>
                  <a:txBody>
                    <a:bodyPr/>
                    <a:lstStyle/>
                    <a:p>
                      <a:endParaRPr lang="fr-FR"/>
                    </a:p>
                  </a:txBody>
                  <a:tcPr>
                    <a:solidFill>
                      <a:schemeClr val="accent2">
                        <a:lumMod val="20000"/>
                        <a:lumOff val="80000"/>
                      </a:schemeClr>
                    </a:solidFill>
                  </a:tcPr>
                </a:tc>
                <a:extLst>
                  <a:ext uri="{0D108BD9-81ED-4DB2-BD59-A6C34878D82A}">
                    <a16:rowId xmlns:a16="http://schemas.microsoft.com/office/drawing/2014/main" val="1347077577"/>
                  </a:ext>
                </a:extLst>
              </a:tr>
              <a:tr h="370840">
                <a:tc>
                  <a:txBody>
                    <a:bodyPr/>
                    <a:lstStyle/>
                    <a:p>
                      <a:r>
                        <a:rPr lang="fr-FR" b="1">
                          <a:solidFill>
                            <a:schemeClr val="bg1"/>
                          </a:solidFill>
                          <a:highlight>
                            <a:srgbClr val="E72F2A"/>
                          </a:highlight>
                        </a:rPr>
                        <a:t>TOTAL annuel 2025</a:t>
                      </a:r>
                    </a:p>
                  </a:txBody>
                  <a:tcPr>
                    <a:solidFill>
                      <a:srgbClr val="E72F2A"/>
                    </a:solidFill>
                  </a:tcPr>
                </a:tc>
                <a:tc>
                  <a:txBody>
                    <a:bodyPr/>
                    <a:lstStyle/>
                    <a:p>
                      <a:pPr algn="r"/>
                      <a:r>
                        <a:rPr lang="fr-FR" b="1">
                          <a:solidFill>
                            <a:schemeClr val="bg1"/>
                          </a:solidFill>
                          <a:highlight>
                            <a:srgbClr val="E72F2A"/>
                          </a:highlight>
                        </a:rPr>
                        <a:t>136 033 €</a:t>
                      </a:r>
                    </a:p>
                  </a:txBody>
                  <a:tcPr>
                    <a:solidFill>
                      <a:srgbClr val="E72F2A"/>
                    </a:solidFill>
                  </a:tcPr>
                </a:tc>
                <a:tc>
                  <a:txBody>
                    <a:bodyPr/>
                    <a:lstStyle/>
                    <a:p>
                      <a:r>
                        <a:rPr lang="fr-FR" b="1">
                          <a:solidFill>
                            <a:schemeClr val="bg1"/>
                          </a:solidFill>
                          <a:highlight>
                            <a:srgbClr val="E72F2A"/>
                          </a:highlight>
                        </a:rPr>
                        <a:t>TOTAL annuel 2025</a:t>
                      </a:r>
                    </a:p>
                  </a:txBody>
                  <a:tcPr>
                    <a:solidFill>
                      <a:srgbClr val="E72F2A"/>
                    </a:solidFill>
                  </a:tcPr>
                </a:tc>
                <a:tc>
                  <a:txBody>
                    <a:bodyPr/>
                    <a:lstStyle/>
                    <a:p>
                      <a:r>
                        <a:rPr lang="fr-FR" b="1">
                          <a:solidFill>
                            <a:schemeClr val="bg1"/>
                          </a:solidFill>
                          <a:highlight>
                            <a:srgbClr val="E72F2A"/>
                          </a:highlight>
                        </a:rPr>
                        <a:t>136 033 €</a:t>
                      </a:r>
                    </a:p>
                  </a:txBody>
                  <a:tcPr>
                    <a:solidFill>
                      <a:srgbClr val="E72F2A"/>
                    </a:solidFill>
                  </a:tcPr>
                </a:tc>
                <a:extLst>
                  <a:ext uri="{0D108BD9-81ED-4DB2-BD59-A6C34878D82A}">
                    <a16:rowId xmlns:a16="http://schemas.microsoft.com/office/drawing/2014/main" val="1122228219"/>
                  </a:ext>
                </a:extLst>
              </a:tr>
            </a:tbl>
          </a:graphicData>
        </a:graphic>
      </p:graphicFrame>
      <p:sp>
        <p:nvSpPr>
          <p:cNvPr id="5" name="Sous-titre 2">
            <a:extLst>
              <a:ext uri="{FF2B5EF4-FFF2-40B4-BE49-F238E27FC236}">
                <a16:creationId xmlns:a16="http://schemas.microsoft.com/office/drawing/2014/main" id="{A0F8AA4A-78EA-A625-4D8F-77427314C097}"/>
              </a:ext>
            </a:extLst>
          </p:cNvPr>
          <p:cNvSpPr txBox="1">
            <a:spLocks/>
          </p:cNvSpPr>
          <p:nvPr/>
        </p:nvSpPr>
        <p:spPr>
          <a:xfrm>
            <a:off x="786712" y="5231130"/>
            <a:ext cx="10821971" cy="1403350"/>
          </a:xfrm>
          <a:prstGeom prst="rect">
            <a:avLst/>
          </a:prstGeom>
          <a:ln w="28575">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fr-FR" sz="2000">
              <a:latin typeface="+mj-lt"/>
            </a:endParaRPr>
          </a:p>
        </p:txBody>
      </p:sp>
    </p:spTree>
    <p:extLst>
      <p:ext uri="{BB962C8B-B14F-4D97-AF65-F5344CB8AC3E}">
        <p14:creationId xmlns:p14="http://schemas.microsoft.com/office/powerpoint/2010/main" val="39827589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8249E-A035-5616-3572-09E52C53C6E9}"/>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01283132-9FDF-FE8F-597F-CB2D405E32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44663E3-8FDE-D32B-BA71-219E4CB46C81}"/>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1C08E5C0-F8E1-51CE-912D-8AF7CF7648C6}"/>
              </a:ext>
            </a:extLst>
          </p:cNvPr>
          <p:cNvSpPr>
            <a:spLocks noGrp="1"/>
          </p:cNvSpPr>
          <p:nvPr>
            <p:ph type="sldNum" sz="quarter" idx="12"/>
          </p:nvPr>
        </p:nvSpPr>
        <p:spPr/>
        <p:txBody>
          <a:bodyPr/>
          <a:lstStyle/>
          <a:p>
            <a:fld id="{38B00A9C-5842-4D44-97D7-EA153D0985D3}" type="slidenum">
              <a:rPr lang="fr-FR" smtClean="0"/>
              <a:t>34</a:t>
            </a:fld>
            <a:endParaRPr lang="fr-FR"/>
          </a:p>
        </p:txBody>
      </p:sp>
      <p:sp>
        <p:nvSpPr>
          <p:cNvPr id="8" name="ZoneTexte 7">
            <a:extLst>
              <a:ext uri="{FF2B5EF4-FFF2-40B4-BE49-F238E27FC236}">
                <a16:creationId xmlns:a16="http://schemas.microsoft.com/office/drawing/2014/main" id="{9222EAB1-B14A-F473-2538-24285F997323}"/>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3. Point d’information restauration CROUS</a:t>
            </a:r>
          </a:p>
        </p:txBody>
      </p:sp>
      <p:sp>
        <p:nvSpPr>
          <p:cNvPr id="9" name="Espace réservé du pied de page 5">
            <a:extLst>
              <a:ext uri="{FF2B5EF4-FFF2-40B4-BE49-F238E27FC236}">
                <a16:creationId xmlns:a16="http://schemas.microsoft.com/office/drawing/2014/main" id="{4DDF4A1B-B763-5566-590E-F3F6CDE7D476}"/>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3" name="Sous-titre 2">
            <a:extLst>
              <a:ext uri="{FF2B5EF4-FFF2-40B4-BE49-F238E27FC236}">
                <a16:creationId xmlns:a16="http://schemas.microsoft.com/office/drawing/2014/main" id="{9F1EE6E9-4964-06A7-3F94-BBBDA9FA63BB}"/>
              </a:ext>
            </a:extLst>
          </p:cNvPr>
          <p:cNvSpPr>
            <a:spLocks noGrp="1"/>
          </p:cNvSpPr>
          <p:nvPr>
            <p:ph type="subTitle" idx="1"/>
          </p:nvPr>
        </p:nvSpPr>
        <p:spPr>
          <a:xfrm>
            <a:off x="707009" y="1333499"/>
            <a:ext cx="10821971" cy="4140543"/>
          </a:xfrm>
          <a:ln w="28575">
            <a:noFill/>
          </a:ln>
        </p:spPr>
        <p:txBody>
          <a:bodyPr>
            <a:noAutofit/>
          </a:bodyPr>
          <a:lstStyle/>
          <a:p>
            <a:pPr algn="l"/>
            <a:r>
              <a:rPr lang="fr-FR" b="1">
                <a:solidFill>
                  <a:srgbClr val="E72F2A"/>
                </a:solidFill>
                <a:latin typeface="+mj-lt"/>
              </a:rPr>
              <a:t>Problématiques matérielles complémentaires - à remplacer :</a:t>
            </a:r>
          </a:p>
          <a:p>
            <a:pPr marL="342900" indent="-342900" algn="l">
              <a:buFontTx/>
              <a:buChar char="-"/>
            </a:pPr>
            <a:r>
              <a:rPr lang="fr-FR" sz="2200">
                <a:latin typeface="+mj-lt"/>
              </a:rPr>
              <a:t>Une armoire froide </a:t>
            </a:r>
            <a:r>
              <a:rPr lang="fr-FR" sz="2200">
                <a:solidFill>
                  <a:schemeClr val="tx1">
                    <a:lumMod val="50000"/>
                    <a:lumOff val="50000"/>
                  </a:schemeClr>
                </a:solidFill>
                <a:latin typeface="+mj-lt"/>
              </a:rPr>
              <a:t>– </a:t>
            </a:r>
            <a:r>
              <a:rPr lang="fr-FR" sz="2200" i="1">
                <a:solidFill>
                  <a:schemeClr val="tx1">
                    <a:lumMod val="50000"/>
                    <a:lumOff val="50000"/>
                  </a:schemeClr>
                </a:solidFill>
                <a:latin typeface="+mj-lt"/>
              </a:rPr>
              <a:t>neuf 8 500 € TTC (installation comprise)</a:t>
            </a:r>
          </a:p>
          <a:p>
            <a:pPr marL="342900" indent="-342900" algn="l">
              <a:buFontTx/>
              <a:buChar char="-"/>
            </a:pPr>
            <a:r>
              <a:rPr lang="fr-FR" sz="2200">
                <a:latin typeface="+mj-lt"/>
              </a:rPr>
              <a:t>Un four de type 10 niveaux </a:t>
            </a:r>
            <a:r>
              <a:rPr lang="fr-FR" sz="2200" i="1">
                <a:solidFill>
                  <a:schemeClr val="tx1">
                    <a:lumMod val="50000"/>
                    <a:lumOff val="50000"/>
                  </a:schemeClr>
                </a:solidFill>
                <a:latin typeface="+mj-lt"/>
              </a:rPr>
              <a:t>– neuf 11 429 € TTC</a:t>
            </a:r>
          </a:p>
          <a:p>
            <a:pPr marL="342900" indent="-342900" algn="l">
              <a:buFontTx/>
              <a:buChar char="-"/>
            </a:pPr>
            <a:r>
              <a:rPr lang="fr-FR" sz="2200">
                <a:latin typeface="+mj-lt"/>
              </a:rPr>
              <a:t>Une table de préparation froide </a:t>
            </a:r>
            <a:r>
              <a:rPr lang="fr-FR" sz="2200" i="1">
                <a:solidFill>
                  <a:schemeClr val="tx1">
                    <a:lumMod val="50000"/>
                    <a:lumOff val="50000"/>
                  </a:schemeClr>
                </a:solidFill>
                <a:latin typeface="+mj-lt"/>
              </a:rPr>
              <a:t>– neuf 14 135 € TTC</a:t>
            </a:r>
          </a:p>
          <a:p>
            <a:pPr marL="342900" indent="-342900" algn="l">
              <a:buFontTx/>
              <a:buChar char="-"/>
            </a:pPr>
            <a:endParaRPr lang="fr-FR" sz="2200" i="1">
              <a:solidFill>
                <a:schemeClr val="tx1">
                  <a:lumMod val="50000"/>
                  <a:lumOff val="50000"/>
                </a:schemeClr>
              </a:solidFill>
              <a:latin typeface="+mj-lt"/>
            </a:endParaRPr>
          </a:p>
          <a:p>
            <a:pPr algn="l"/>
            <a:r>
              <a:rPr lang="fr-FR" b="1">
                <a:solidFill>
                  <a:srgbClr val="E72F2A"/>
                </a:solidFill>
                <a:latin typeface="+mj-lt"/>
              </a:rPr>
              <a:t>Perspectives R2026</a:t>
            </a:r>
          </a:p>
          <a:p>
            <a:pPr marL="342900" indent="-342900" algn="l">
              <a:buFontTx/>
              <a:buChar char="-"/>
            </a:pPr>
            <a:r>
              <a:rPr lang="fr-FR" sz="2200">
                <a:latin typeface="+mj-lt"/>
              </a:rPr>
              <a:t>Repas à 1 euro pour tous les étudiants</a:t>
            </a:r>
          </a:p>
          <a:p>
            <a:pPr marL="342900" indent="-342900" algn="l">
              <a:buFontTx/>
              <a:buChar char="-"/>
            </a:pPr>
            <a:r>
              <a:rPr lang="fr-FR" sz="2200">
                <a:latin typeface="+mj-lt"/>
              </a:rPr>
              <a:t>Arrivée de la LPE avec une augmentation du nombre d’étudiants qui mangeraient</a:t>
            </a:r>
          </a:p>
        </p:txBody>
      </p:sp>
      <p:sp>
        <p:nvSpPr>
          <p:cNvPr id="6" name="Espace réservé de la date 4">
            <a:extLst>
              <a:ext uri="{FF2B5EF4-FFF2-40B4-BE49-F238E27FC236}">
                <a16:creationId xmlns:a16="http://schemas.microsoft.com/office/drawing/2014/main" id="{9AD5B23C-88DB-7DCF-29FD-D1FEDF87B8A4}"/>
              </a:ext>
            </a:extLst>
          </p:cNvPr>
          <p:cNvSpPr>
            <a:spLocks noGrp="1"/>
          </p:cNvSpPr>
          <p:nvPr>
            <p:ph type="dt" sz="half" idx="10"/>
          </p:nvPr>
        </p:nvSpPr>
        <p:spPr>
          <a:xfrm>
            <a:off x="838200" y="6356350"/>
            <a:ext cx="2743200" cy="365125"/>
          </a:xfrm>
        </p:spPr>
        <p:txBody>
          <a:bodyPr/>
          <a:lstStyle/>
          <a:p>
            <a:r>
              <a:rPr lang="fr-FR"/>
              <a:t>04/02/2026</a:t>
            </a:r>
          </a:p>
        </p:txBody>
      </p:sp>
      <p:sp>
        <p:nvSpPr>
          <p:cNvPr id="5" name="Sous-titre 2">
            <a:extLst>
              <a:ext uri="{FF2B5EF4-FFF2-40B4-BE49-F238E27FC236}">
                <a16:creationId xmlns:a16="http://schemas.microsoft.com/office/drawing/2014/main" id="{078BCD90-68C9-6AF3-1B96-FEE0706A3297}"/>
              </a:ext>
            </a:extLst>
          </p:cNvPr>
          <p:cNvSpPr txBox="1">
            <a:spLocks/>
          </p:cNvSpPr>
          <p:nvPr/>
        </p:nvSpPr>
        <p:spPr>
          <a:xfrm>
            <a:off x="786712" y="5231130"/>
            <a:ext cx="10821971" cy="1403350"/>
          </a:xfrm>
          <a:prstGeom prst="rect">
            <a:avLst/>
          </a:prstGeom>
          <a:ln w="28575">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fr-FR" sz="2000">
              <a:latin typeface="+mj-lt"/>
            </a:endParaRPr>
          </a:p>
        </p:txBody>
      </p:sp>
    </p:spTree>
    <p:extLst>
      <p:ext uri="{BB962C8B-B14F-4D97-AF65-F5344CB8AC3E}">
        <p14:creationId xmlns:p14="http://schemas.microsoft.com/office/powerpoint/2010/main" val="27045416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56BC4-CA2B-D49B-9335-5AFA1D0108E7}"/>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E95C93E2-FC34-D27E-4866-281D40D954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0A732798-3B7E-F1D6-8188-BF3FCDDCADB5}"/>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1752855B-08FB-0CEF-3E75-4395CF9148A6}"/>
              </a:ext>
            </a:extLst>
          </p:cNvPr>
          <p:cNvSpPr>
            <a:spLocks noGrp="1"/>
          </p:cNvSpPr>
          <p:nvPr>
            <p:ph type="sldNum" sz="quarter" idx="12"/>
          </p:nvPr>
        </p:nvSpPr>
        <p:spPr/>
        <p:txBody>
          <a:bodyPr/>
          <a:lstStyle/>
          <a:p>
            <a:fld id="{38B00A9C-5842-4D44-97D7-EA153D0985D3}" type="slidenum">
              <a:rPr lang="fr-FR" smtClean="0"/>
              <a:t>35</a:t>
            </a:fld>
            <a:endParaRPr lang="fr-FR"/>
          </a:p>
        </p:txBody>
      </p:sp>
      <p:sp>
        <p:nvSpPr>
          <p:cNvPr id="8" name="ZoneTexte 7">
            <a:extLst>
              <a:ext uri="{FF2B5EF4-FFF2-40B4-BE49-F238E27FC236}">
                <a16:creationId xmlns:a16="http://schemas.microsoft.com/office/drawing/2014/main" id="{353C36E1-01C6-CAD4-4587-BC9AC4D6A622}"/>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3. Point d’information restauration CROUS</a:t>
            </a:r>
          </a:p>
        </p:txBody>
      </p:sp>
      <p:sp>
        <p:nvSpPr>
          <p:cNvPr id="9" name="Espace réservé du pied de page 5">
            <a:extLst>
              <a:ext uri="{FF2B5EF4-FFF2-40B4-BE49-F238E27FC236}">
                <a16:creationId xmlns:a16="http://schemas.microsoft.com/office/drawing/2014/main" id="{D91AC41B-B98A-176E-F736-7416F839AF9F}"/>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3" name="Sous-titre 2">
            <a:extLst>
              <a:ext uri="{FF2B5EF4-FFF2-40B4-BE49-F238E27FC236}">
                <a16:creationId xmlns:a16="http://schemas.microsoft.com/office/drawing/2014/main" id="{32179120-0B0E-7076-BC0F-316E3EAC7C29}"/>
              </a:ext>
            </a:extLst>
          </p:cNvPr>
          <p:cNvSpPr>
            <a:spLocks noGrp="1"/>
          </p:cNvSpPr>
          <p:nvPr>
            <p:ph type="subTitle" idx="1"/>
          </p:nvPr>
        </p:nvSpPr>
        <p:spPr>
          <a:xfrm>
            <a:off x="707009" y="1333499"/>
            <a:ext cx="10821971" cy="5022851"/>
          </a:xfrm>
          <a:ln w="28575">
            <a:noFill/>
          </a:ln>
        </p:spPr>
        <p:txBody>
          <a:bodyPr>
            <a:noAutofit/>
          </a:bodyPr>
          <a:lstStyle/>
          <a:p>
            <a:pPr algn="just"/>
            <a:r>
              <a:rPr lang="fr-FR">
                <a:latin typeface="+mj-lt"/>
              </a:rPr>
              <a:t>Le CROUS souhaite un service de restauration à l’équilibre.</a:t>
            </a:r>
          </a:p>
          <a:p>
            <a:pPr algn="just"/>
            <a:r>
              <a:rPr lang="fr-FR">
                <a:latin typeface="+mj-lt"/>
              </a:rPr>
              <a:t>Cela implique pour l’INSPÉ la prise en charge :</a:t>
            </a:r>
          </a:p>
          <a:p>
            <a:pPr marL="801688" lvl="0" indent="-342900" algn="just">
              <a:buFont typeface="Arial" panose="020B0604020202020204" pitchFamily="34" charset="0"/>
              <a:buChar char="•"/>
            </a:pPr>
            <a:r>
              <a:rPr lang="fr-FR" sz="2200">
                <a:latin typeface="+mj-lt"/>
              </a:rPr>
              <a:t>de l’augmentation de la masse salariale,</a:t>
            </a:r>
          </a:p>
          <a:p>
            <a:pPr marL="801688" lvl="0" indent="-342900" algn="just">
              <a:buFont typeface="Arial" panose="020B0604020202020204" pitchFamily="34" charset="0"/>
              <a:buChar char="•"/>
            </a:pPr>
            <a:r>
              <a:rPr lang="fr-FR" sz="2200">
                <a:latin typeface="+mj-lt"/>
              </a:rPr>
              <a:t>du renouvellement du matériel (prévu par la convention).</a:t>
            </a:r>
          </a:p>
          <a:p>
            <a:pPr algn="just"/>
            <a:r>
              <a:rPr lang="fr-FR" b="1">
                <a:latin typeface="+mj-lt"/>
              </a:rPr>
              <a:t>Conséquence :</a:t>
            </a:r>
            <a:r>
              <a:rPr lang="fr-FR">
                <a:latin typeface="+mj-lt"/>
              </a:rPr>
              <a:t> hausse significative des coûts pour l’INSPÉ.</a:t>
            </a:r>
          </a:p>
          <a:p>
            <a:pPr algn="just"/>
            <a:endParaRPr lang="fr-FR" sz="1000">
              <a:latin typeface="+mj-lt"/>
            </a:endParaRPr>
          </a:p>
          <a:p>
            <a:pPr algn="just"/>
            <a:r>
              <a:rPr lang="fr-FR">
                <a:latin typeface="+mj-lt"/>
              </a:rPr>
              <a:t>En 2026, le CROUS absorbe l’augmentation de la masse salariale ; en 2027, </a:t>
            </a:r>
            <a:r>
              <a:rPr lang="fr-FR" u="sng">
                <a:latin typeface="+mj-lt"/>
              </a:rPr>
              <a:t>un retour à l’équilibre sera à trouver.</a:t>
            </a:r>
          </a:p>
          <a:p>
            <a:pPr algn="just"/>
            <a:endParaRPr lang="fr-FR" sz="1000">
              <a:latin typeface="+mj-lt"/>
            </a:endParaRPr>
          </a:p>
          <a:p>
            <a:pPr algn="just"/>
            <a:r>
              <a:rPr lang="fr-FR">
                <a:latin typeface="+mj-lt"/>
              </a:rPr>
              <a:t>Montant prévu par la convention pour 2026 : </a:t>
            </a:r>
            <a:r>
              <a:rPr lang="fr-FR" b="1">
                <a:latin typeface="+mj-lt"/>
              </a:rPr>
              <a:t>69 878,70 €</a:t>
            </a:r>
            <a:r>
              <a:rPr lang="fr-FR">
                <a:latin typeface="+mj-lt"/>
              </a:rPr>
              <a:t> versés au CROUS.</a:t>
            </a:r>
          </a:p>
          <a:p>
            <a:pPr algn="l"/>
            <a:endParaRPr lang="fr-FR" sz="1000" b="1">
              <a:solidFill>
                <a:srgbClr val="E72F2A"/>
              </a:solidFill>
              <a:latin typeface="+mj-lt"/>
            </a:endParaRPr>
          </a:p>
          <a:p>
            <a:r>
              <a:rPr lang="fr-FR" b="1">
                <a:solidFill>
                  <a:srgbClr val="E72F2A"/>
                </a:solidFill>
                <a:latin typeface="+mj-lt"/>
              </a:rPr>
              <a:t>Quelles perspectives ?</a:t>
            </a:r>
          </a:p>
          <a:p>
            <a:pPr marL="342900" indent="-342900" algn="l">
              <a:buFontTx/>
              <a:buChar char="-"/>
            </a:pPr>
            <a:endParaRPr lang="fr-FR" sz="2200">
              <a:latin typeface="+mj-lt"/>
            </a:endParaRPr>
          </a:p>
        </p:txBody>
      </p:sp>
      <p:sp>
        <p:nvSpPr>
          <p:cNvPr id="6" name="Espace réservé de la date 4">
            <a:extLst>
              <a:ext uri="{FF2B5EF4-FFF2-40B4-BE49-F238E27FC236}">
                <a16:creationId xmlns:a16="http://schemas.microsoft.com/office/drawing/2014/main" id="{BE578C10-53E5-867D-01F7-6AE45F010561}"/>
              </a:ext>
            </a:extLst>
          </p:cNvPr>
          <p:cNvSpPr>
            <a:spLocks noGrp="1"/>
          </p:cNvSpPr>
          <p:nvPr>
            <p:ph type="dt" sz="half" idx="10"/>
          </p:nvPr>
        </p:nvSpPr>
        <p:spPr>
          <a:xfrm>
            <a:off x="838200" y="6356350"/>
            <a:ext cx="2743200" cy="365125"/>
          </a:xfrm>
        </p:spPr>
        <p:txBody>
          <a:bodyPr/>
          <a:lstStyle/>
          <a:p>
            <a:r>
              <a:rPr lang="fr-FR"/>
              <a:t>04/02/2026</a:t>
            </a:r>
          </a:p>
        </p:txBody>
      </p:sp>
      <p:sp>
        <p:nvSpPr>
          <p:cNvPr id="5" name="Sous-titre 2">
            <a:extLst>
              <a:ext uri="{FF2B5EF4-FFF2-40B4-BE49-F238E27FC236}">
                <a16:creationId xmlns:a16="http://schemas.microsoft.com/office/drawing/2014/main" id="{A717ECE4-7DC0-E47C-D90D-C9534240D1AE}"/>
              </a:ext>
            </a:extLst>
          </p:cNvPr>
          <p:cNvSpPr txBox="1">
            <a:spLocks/>
          </p:cNvSpPr>
          <p:nvPr/>
        </p:nvSpPr>
        <p:spPr>
          <a:xfrm>
            <a:off x="786712" y="5231130"/>
            <a:ext cx="10821971" cy="1403350"/>
          </a:xfrm>
          <a:prstGeom prst="rect">
            <a:avLst/>
          </a:prstGeom>
          <a:ln w="28575">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fr-FR" sz="2000">
              <a:latin typeface="+mj-lt"/>
            </a:endParaRPr>
          </a:p>
        </p:txBody>
      </p:sp>
    </p:spTree>
    <p:extLst>
      <p:ext uri="{BB962C8B-B14F-4D97-AF65-F5344CB8AC3E}">
        <p14:creationId xmlns:p14="http://schemas.microsoft.com/office/powerpoint/2010/main" val="801217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B5BE3-40DC-3FAB-1C65-7BEE395B3A5D}"/>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895C7376-7343-39BF-8F6B-8E1509D05F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Une image contenant Graphique, créativité&#10;&#10;Description générée automatiquement">
            <a:extLst>
              <a:ext uri="{FF2B5EF4-FFF2-40B4-BE49-F238E27FC236}">
                <a16:creationId xmlns:a16="http://schemas.microsoft.com/office/drawing/2014/main" id="{23321E8E-53D1-602F-ACBB-74BA5907FC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66A0C4E5-0A8F-2C7D-1CF7-63DEAE38822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
        <p:nvSpPr>
          <p:cNvPr id="5" name="Sous-titre 2">
            <a:extLst>
              <a:ext uri="{FF2B5EF4-FFF2-40B4-BE49-F238E27FC236}">
                <a16:creationId xmlns:a16="http://schemas.microsoft.com/office/drawing/2014/main" id="{EA663D03-FF02-575A-6F07-53F07BF2F9FA}"/>
              </a:ext>
            </a:extLst>
          </p:cNvPr>
          <p:cNvSpPr>
            <a:spLocks noGrp="1"/>
          </p:cNvSpPr>
          <p:nvPr>
            <p:ph type="subTitle" idx="1"/>
          </p:nvPr>
        </p:nvSpPr>
        <p:spPr>
          <a:xfrm>
            <a:off x="1524000" y="3408377"/>
            <a:ext cx="9144000" cy="1655762"/>
          </a:xfrm>
        </p:spPr>
        <p:txBody>
          <a:bodyPr>
            <a:normAutofit/>
          </a:bodyPr>
          <a:lstStyle/>
          <a:p>
            <a:r>
              <a:rPr lang="fr-FR" sz="3600" b="1"/>
              <a:t>4. Inventaire tournant 2025</a:t>
            </a:r>
          </a:p>
        </p:txBody>
      </p:sp>
    </p:spTree>
    <p:extLst>
      <p:ext uri="{BB962C8B-B14F-4D97-AF65-F5344CB8AC3E}">
        <p14:creationId xmlns:p14="http://schemas.microsoft.com/office/powerpoint/2010/main" val="5308552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A94DA-326E-0829-6BF7-FCD32876F407}"/>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9C543B85-2F3F-6666-A175-E000FE724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47A8608-FEF2-BF79-3EBE-93B802E4B001}"/>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85893AAC-ADF5-FEAC-5B10-06AC27495338}"/>
              </a:ext>
            </a:extLst>
          </p:cNvPr>
          <p:cNvSpPr>
            <a:spLocks noGrp="1"/>
          </p:cNvSpPr>
          <p:nvPr>
            <p:ph type="sldNum" sz="quarter" idx="12"/>
          </p:nvPr>
        </p:nvSpPr>
        <p:spPr/>
        <p:txBody>
          <a:bodyPr/>
          <a:lstStyle/>
          <a:p>
            <a:fld id="{38B00A9C-5842-4D44-97D7-EA153D0985D3}" type="slidenum">
              <a:rPr lang="fr-FR" smtClean="0"/>
              <a:t>37</a:t>
            </a:fld>
            <a:endParaRPr lang="fr-FR"/>
          </a:p>
        </p:txBody>
      </p:sp>
      <p:sp>
        <p:nvSpPr>
          <p:cNvPr id="8" name="ZoneTexte 7">
            <a:extLst>
              <a:ext uri="{FF2B5EF4-FFF2-40B4-BE49-F238E27FC236}">
                <a16:creationId xmlns:a16="http://schemas.microsoft.com/office/drawing/2014/main" id="{AFAB3E96-952D-0D71-BD1A-C0BFD6805221}"/>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4. Inventaire tournant 2025</a:t>
            </a:r>
          </a:p>
        </p:txBody>
      </p:sp>
      <p:sp>
        <p:nvSpPr>
          <p:cNvPr id="10" name="Espace réservé de la date 4">
            <a:extLst>
              <a:ext uri="{FF2B5EF4-FFF2-40B4-BE49-F238E27FC236}">
                <a16:creationId xmlns:a16="http://schemas.microsoft.com/office/drawing/2014/main" id="{A5892D39-62DC-7D84-A297-5EE683651B25}"/>
              </a:ext>
            </a:extLst>
          </p:cNvPr>
          <p:cNvSpPr>
            <a:spLocks noGrp="1"/>
          </p:cNvSpPr>
          <p:nvPr>
            <p:ph type="dt" sz="half" idx="10"/>
          </p:nvPr>
        </p:nvSpPr>
        <p:spPr>
          <a:xfrm>
            <a:off x="838200" y="6356350"/>
            <a:ext cx="2743200" cy="365125"/>
          </a:xfrm>
        </p:spPr>
        <p:txBody>
          <a:bodyPr/>
          <a:lstStyle/>
          <a:p>
            <a:r>
              <a:rPr lang="fr-FR"/>
              <a:t>04/02/2026</a:t>
            </a:r>
          </a:p>
        </p:txBody>
      </p:sp>
      <p:sp>
        <p:nvSpPr>
          <p:cNvPr id="12" name="Rectangle 3">
            <a:extLst>
              <a:ext uri="{FF2B5EF4-FFF2-40B4-BE49-F238E27FC236}">
                <a16:creationId xmlns:a16="http://schemas.microsoft.com/office/drawing/2014/main" id="{62EFC3EE-FF2D-6150-58D6-A643C41B0A83}"/>
              </a:ext>
            </a:extLst>
          </p:cNvPr>
          <p:cNvSpPr>
            <a:spLocks noChangeArrowheads="1"/>
          </p:cNvSpPr>
          <p:nvPr/>
        </p:nvSpPr>
        <p:spPr bwMode="auto">
          <a:xfrm>
            <a:off x="837673" y="1164720"/>
            <a:ext cx="7451651"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tabLst/>
            </a:pPr>
            <a:r>
              <a:rPr kumimoji="0" lang="fr-FR" altLang="fr-FR" sz="2400" b="1" i="0" u="none" strike="noStrike" cap="none" normalizeH="0" baseline="0">
                <a:ln>
                  <a:noFill/>
                </a:ln>
                <a:solidFill>
                  <a:srgbClr val="E72F2A"/>
                </a:solidFill>
                <a:effectLst/>
                <a:latin typeface="+mj-lt"/>
              </a:rPr>
              <a:t>Qu’est-ce que l’inventaire tournant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2200" b="0" i="0" u="none" strike="noStrike" cap="none" normalizeH="0" baseline="0">
                <a:ln>
                  <a:noFill/>
                </a:ln>
                <a:solidFill>
                  <a:schemeClr val="tx1"/>
                </a:solidFill>
                <a:effectLst/>
                <a:latin typeface="+mj-lt"/>
              </a:rPr>
              <a:t>Les commissaires aux comptes exigent un inventaire des biens de l’UMLP.</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2200" b="0" i="0" u="none" strike="noStrike" cap="none" normalizeH="0" baseline="0">
                <a:ln>
                  <a:noFill/>
                </a:ln>
                <a:solidFill>
                  <a:schemeClr val="tx1"/>
                </a:solidFill>
                <a:effectLst/>
                <a:latin typeface="+mj-lt"/>
              </a:rPr>
              <a:t>Compte tenu de la charge de travail, l’inventaire est limité aux biens acquis sur une ou deux années.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2200" b="0" i="0" u="none" strike="noStrike" cap="none" normalizeH="0" baseline="0">
                <a:ln>
                  <a:noFill/>
                </a:ln>
                <a:solidFill>
                  <a:schemeClr val="tx1"/>
                </a:solidFill>
                <a:effectLst/>
                <a:latin typeface="+mj-lt"/>
              </a:rPr>
              <a:t>En 2025, seuls les biens achetés en </a:t>
            </a:r>
            <a:r>
              <a:rPr kumimoji="0" lang="fr-FR" altLang="fr-FR" sz="2200" b="1" i="0" u="none" strike="noStrike" cap="none" normalizeH="0" baseline="0">
                <a:ln>
                  <a:noFill/>
                </a:ln>
                <a:solidFill>
                  <a:schemeClr val="tx1"/>
                </a:solidFill>
                <a:effectLst/>
                <a:latin typeface="+mj-lt"/>
              </a:rPr>
              <a:t>2020</a:t>
            </a:r>
            <a:r>
              <a:rPr kumimoji="0" lang="fr-FR" altLang="fr-FR" sz="2200" b="0" i="0" u="none" strike="noStrike" cap="none" normalizeH="0" baseline="0">
                <a:ln>
                  <a:noFill/>
                </a:ln>
                <a:solidFill>
                  <a:schemeClr val="tx1"/>
                </a:solidFill>
                <a:effectLst/>
                <a:latin typeface="+mj-lt"/>
              </a:rPr>
              <a:t> ont été recensés.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fr-FR" altLang="fr-FR" sz="2400">
              <a:latin typeface="+mj-lt"/>
            </a:endParaRPr>
          </a:p>
          <a:p>
            <a:pPr marR="0" lvl="0" algn="l" defTabSz="914400" rtl="0" eaLnBrk="0" fontAlgn="base" latinLnBrk="0" hangingPunct="0">
              <a:lnSpc>
                <a:spcPct val="100000"/>
              </a:lnSpc>
              <a:spcBef>
                <a:spcPct val="0"/>
              </a:spcBef>
              <a:spcAft>
                <a:spcPct val="0"/>
              </a:spcAft>
              <a:buClrTx/>
              <a:buSzTx/>
              <a:tabLst/>
            </a:pPr>
            <a:r>
              <a:rPr kumimoji="0" lang="fr-FR" altLang="fr-FR" sz="2400" b="1" i="0" u="none" strike="noStrike" cap="none" normalizeH="0" baseline="0">
                <a:ln>
                  <a:noFill/>
                </a:ln>
                <a:solidFill>
                  <a:srgbClr val="0070C0"/>
                </a:solidFill>
                <a:effectLst/>
                <a:latin typeface="+mj-lt"/>
              </a:rPr>
              <a:t>Combien de biens cela représente pour l’INSPÉ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2200">
                <a:latin typeface="+mj-lt"/>
              </a:rPr>
              <a:t>31 biens acquis en 2020 pour un montant de 58 609 €.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2200" i="0" u="none" strike="noStrike" cap="none" normalizeH="0" baseline="0">
                <a:ln>
                  <a:noFill/>
                </a:ln>
                <a:effectLst/>
                <a:latin typeface="+mj-lt"/>
              </a:rPr>
              <a:t>Majoritairement des é</a:t>
            </a:r>
            <a:r>
              <a:rPr lang="fr-FR" altLang="fr-FR" sz="2200">
                <a:latin typeface="+mj-lt"/>
              </a:rPr>
              <a:t>quipements audiovisuels (vidéoprojecteurs, kit vidéoconférences, équipement de la salle 102)</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2200" i="0" u="none" strike="noStrike" cap="none" normalizeH="0" baseline="0">
                <a:ln>
                  <a:noFill/>
                </a:ln>
                <a:effectLst/>
                <a:latin typeface="+mj-lt"/>
              </a:rPr>
              <a:t>Mais aussi la pompe de chauffage du site de Belfort, le châssis de désenfumage pneumatique, la machine à café de la salle de restaura</a:t>
            </a:r>
            <a:r>
              <a:rPr lang="fr-FR" altLang="fr-FR" sz="2200">
                <a:latin typeface="+mj-lt"/>
              </a:rPr>
              <a:t>tion, des ordinateurs portables</a:t>
            </a:r>
            <a:endParaRPr kumimoji="0" lang="fr-FR" altLang="fr-FR" sz="2200" i="0" u="none" strike="noStrike" cap="none" normalizeH="0" baseline="0">
              <a:ln>
                <a:noFill/>
              </a:ln>
              <a:effectLst/>
              <a:latin typeface="+mj-lt"/>
            </a:endParaRPr>
          </a:p>
        </p:txBody>
      </p:sp>
      <p:pic>
        <p:nvPicPr>
          <p:cNvPr id="18" name="Image 17" descr="Une image contenant croquis, Dessin au trait, clipart, dessin&#10;&#10;Le contenu généré par l’IA peut être incorrect.">
            <a:extLst>
              <a:ext uri="{FF2B5EF4-FFF2-40B4-BE49-F238E27FC236}">
                <a16:creationId xmlns:a16="http://schemas.microsoft.com/office/drawing/2014/main" id="{2F58BE29-65BE-0ABE-CD4F-054D4B806C42}"/>
              </a:ext>
            </a:extLst>
          </p:cNvPr>
          <p:cNvPicPr>
            <a:picLocks noChangeAspect="1"/>
          </p:cNvPicPr>
          <p:nvPr/>
        </p:nvPicPr>
        <p:blipFill>
          <a:blip r:embed="rId4"/>
          <a:stretch>
            <a:fillRect/>
          </a:stretch>
        </p:blipFill>
        <p:spPr>
          <a:xfrm>
            <a:off x="37461" y="1041266"/>
            <a:ext cx="800212" cy="771633"/>
          </a:xfrm>
          <a:prstGeom prst="rect">
            <a:avLst/>
          </a:prstGeom>
        </p:spPr>
      </p:pic>
      <p:pic>
        <p:nvPicPr>
          <p:cNvPr id="20" name="Image 19" descr="Une image contenant croquis, diagramme, ligne, conception&#10;&#10;Le contenu généré par l’IA peut être incorrect.">
            <a:extLst>
              <a:ext uri="{FF2B5EF4-FFF2-40B4-BE49-F238E27FC236}">
                <a16:creationId xmlns:a16="http://schemas.microsoft.com/office/drawing/2014/main" id="{16E193C0-E3DA-419B-7CDC-926BA8FDCF34}"/>
              </a:ext>
            </a:extLst>
          </p:cNvPr>
          <p:cNvPicPr>
            <a:picLocks noChangeAspect="1"/>
          </p:cNvPicPr>
          <p:nvPr/>
        </p:nvPicPr>
        <p:blipFill>
          <a:blip r:embed="rId5"/>
          <a:srcRect l="5618"/>
          <a:stretch>
            <a:fillRect/>
          </a:stretch>
        </p:blipFill>
        <p:spPr>
          <a:xfrm>
            <a:off x="37461" y="3614353"/>
            <a:ext cx="800212" cy="752580"/>
          </a:xfrm>
          <a:prstGeom prst="rect">
            <a:avLst/>
          </a:prstGeom>
        </p:spPr>
      </p:pic>
      <p:sp>
        <p:nvSpPr>
          <p:cNvPr id="21" name="ZoneTexte 20">
            <a:extLst>
              <a:ext uri="{FF2B5EF4-FFF2-40B4-BE49-F238E27FC236}">
                <a16:creationId xmlns:a16="http://schemas.microsoft.com/office/drawing/2014/main" id="{8BF5CB79-9A3E-829F-9077-914981C38C6C}"/>
              </a:ext>
            </a:extLst>
          </p:cNvPr>
          <p:cNvSpPr txBox="1"/>
          <p:nvPr/>
        </p:nvSpPr>
        <p:spPr>
          <a:xfrm>
            <a:off x="8513804" y="2719688"/>
            <a:ext cx="3496963" cy="1815882"/>
          </a:xfrm>
          <a:prstGeom prst="rect">
            <a:avLst/>
          </a:prstGeom>
          <a:noFill/>
        </p:spPr>
        <p:txBody>
          <a:bodyPr wrap="square" rtlCol="0">
            <a:spAutoFit/>
          </a:bodyPr>
          <a:lstStyle/>
          <a:p>
            <a:r>
              <a:rPr lang="fr-FR" sz="2400" b="1">
                <a:solidFill>
                  <a:schemeClr val="accent3"/>
                </a:solidFill>
                <a:latin typeface="+mj-lt"/>
              </a:rPr>
              <a:t>Que sont-ils devenus ?</a:t>
            </a:r>
          </a:p>
          <a:p>
            <a:pPr marL="342900" indent="-342900">
              <a:buFont typeface="Arial" panose="020B0604020202020204" pitchFamily="34" charset="0"/>
              <a:buChar char="•"/>
            </a:pPr>
            <a:r>
              <a:rPr lang="fr-FR" sz="2200">
                <a:latin typeface="+mj-lt"/>
              </a:rPr>
              <a:t>L’ensemble des biens retrouvé</a:t>
            </a:r>
          </a:p>
          <a:p>
            <a:pPr marL="342900" indent="-342900">
              <a:buFont typeface="Arial" panose="020B0604020202020204" pitchFamily="34" charset="0"/>
              <a:buChar char="•"/>
            </a:pPr>
            <a:r>
              <a:rPr lang="fr-FR" sz="2200">
                <a:latin typeface="+mj-lt"/>
              </a:rPr>
              <a:t>En état de fonctionnement</a:t>
            </a:r>
          </a:p>
          <a:p>
            <a:pPr marL="342900" indent="-342900">
              <a:buFont typeface="Arial" panose="020B0604020202020204" pitchFamily="34" charset="0"/>
              <a:buChar char="•"/>
            </a:pPr>
            <a:r>
              <a:rPr lang="fr-FR" sz="2200">
                <a:latin typeface="+mj-lt"/>
              </a:rPr>
              <a:t>Présent dans les locaux</a:t>
            </a:r>
          </a:p>
        </p:txBody>
      </p:sp>
      <p:pic>
        <p:nvPicPr>
          <p:cNvPr id="23" name="Image 22" descr="Une image contenant croquis, cercle, dessin, Dessin d’enfant&#10;&#10;Le contenu généré par l’IA peut être incorrect.">
            <a:extLst>
              <a:ext uri="{FF2B5EF4-FFF2-40B4-BE49-F238E27FC236}">
                <a16:creationId xmlns:a16="http://schemas.microsoft.com/office/drawing/2014/main" id="{357A154A-43C2-AED7-3978-96AA19C020C4}"/>
              </a:ext>
            </a:extLst>
          </p:cNvPr>
          <p:cNvPicPr>
            <a:picLocks noChangeAspect="1"/>
          </p:cNvPicPr>
          <p:nvPr/>
        </p:nvPicPr>
        <p:blipFill>
          <a:blip r:embed="rId6"/>
          <a:stretch>
            <a:fillRect/>
          </a:stretch>
        </p:blipFill>
        <p:spPr>
          <a:xfrm>
            <a:off x="9558278" y="1804802"/>
            <a:ext cx="847843" cy="914528"/>
          </a:xfrm>
          <a:prstGeom prst="rect">
            <a:avLst/>
          </a:prstGeom>
        </p:spPr>
      </p:pic>
      <p:pic>
        <p:nvPicPr>
          <p:cNvPr id="25" name="Image 24" descr="Une image contenant clipart, Graphique, conception&#10;&#10;Le contenu généré par l’IA peut être incorrect.">
            <a:extLst>
              <a:ext uri="{FF2B5EF4-FFF2-40B4-BE49-F238E27FC236}">
                <a16:creationId xmlns:a16="http://schemas.microsoft.com/office/drawing/2014/main" id="{A52C5B5D-0960-3B58-7FE7-E7402299A499}"/>
              </a:ext>
            </a:extLst>
          </p:cNvPr>
          <p:cNvPicPr>
            <a:picLocks noChangeAspect="1"/>
          </p:cNvPicPr>
          <p:nvPr/>
        </p:nvPicPr>
        <p:blipFill>
          <a:blip r:embed="rId7"/>
          <a:stretch>
            <a:fillRect/>
          </a:stretch>
        </p:blipFill>
        <p:spPr>
          <a:xfrm>
            <a:off x="9558278" y="4661276"/>
            <a:ext cx="1251885" cy="1124688"/>
          </a:xfrm>
          <a:prstGeom prst="rect">
            <a:avLst/>
          </a:prstGeom>
        </p:spPr>
      </p:pic>
      <p:sp>
        <p:nvSpPr>
          <p:cNvPr id="26" name="Espace réservé du pied de page 5">
            <a:extLst>
              <a:ext uri="{FF2B5EF4-FFF2-40B4-BE49-F238E27FC236}">
                <a16:creationId xmlns:a16="http://schemas.microsoft.com/office/drawing/2014/main" id="{610FF2C6-47C8-C513-FD98-1899C3ADC4BC}"/>
              </a:ext>
            </a:extLst>
          </p:cNvPr>
          <p:cNvSpPr>
            <a:spLocks noGrp="1"/>
          </p:cNvSpPr>
          <p:nvPr>
            <p:ph type="ftr" sz="quarter" idx="11"/>
          </p:nvPr>
        </p:nvSpPr>
        <p:spPr>
          <a:xfrm>
            <a:off x="4038600" y="6356350"/>
            <a:ext cx="4114800" cy="365125"/>
          </a:xfrm>
        </p:spPr>
        <p:txBody>
          <a:bodyPr/>
          <a:lstStyle/>
          <a:p>
            <a:r>
              <a:rPr lang="fr-FR"/>
              <a:t>Conseil d’institut de l’Inspé</a:t>
            </a:r>
          </a:p>
        </p:txBody>
      </p:sp>
    </p:spTree>
    <p:extLst>
      <p:ext uri="{BB962C8B-B14F-4D97-AF65-F5344CB8AC3E}">
        <p14:creationId xmlns:p14="http://schemas.microsoft.com/office/powerpoint/2010/main" val="3218347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855DA-253C-06E9-9707-32CD584D1F47}"/>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D91B583B-776D-44BD-637F-13363BCE63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7EAE28F8-626E-6CE3-BB70-3645F6768CE6}"/>
              </a:ext>
            </a:extLst>
          </p:cNvPr>
          <p:cNvSpPr>
            <a:spLocks noGrp="1"/>
          </p:cNvSpPr>
          <p:nvPr>
            <p:ph type="subTitle" idx="1"/>
          </p:nvPr>
        </p:nvSpPr>
        <p:spPr>
          <a:xfrm>
            <a:off x="1524000" y="3429000"/>
            <a:ext cx="9144000" cy="1655762"/>
          </a:xfrm>
        </p:spPr>
        <p:txBody>
          <a:bodyPr/>
          <a:lstStyle/>
          <a:p>
            <a:r>
              <a:rPr lang="fr-FR" sz="3600" b="1"/>
              <a:t>5. Questions diverses</a:t>
            </a:r>
            <a:endParaRPr lang="fr-FR"/>
          </a:p>
        </p:txBody>
      </p:sp>
      <p:pic>
        <p:nvPicPr>
          <p:cNvPr id="1032" name="Picture 8" descr="Une image contenant Graphique, créativité&#10;&#10;Description générée automatiquement">
            <a:extLst>
              <a:ext uri="{FF2B5EF4-FFF2-40B4-BE49-F238E27FC236}">
                <a16:creationId xmlns:a16="http://schemas.microsoft.com/office/drawing/2014/main" id="{9C44300C-90DB-456F-64CC-186BE067C0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07916107-6EAC-3077-D030-BECE2F4F11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015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79C37-4949-FB43-6132-2B56DFAA925F}"/>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87CDA83F-E701-91ED-FA25-BAF35E2E17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5C792417-4F9A-4E16-AB39-B2424C21892F}"/>
              </a:ext>
            </a:extLst>
          </p:cNvPr>
          <p:cNvSpPr>
            <a:spLocks noGrp="1"/>
          </p:cNvSpPr>
          <p:nvPr>
            <p:ph type="subTitle" idx="1"/>
          </p:nvPr>
        </p:nvSpPr>
        <p:spPr>
          <a:xfrm>
            <a:off x="1524000" y="3408376"/>
            <a:ext cx="9144000" cy="1845111"/>
          </a:xfrm>
        </p:spPr>
        <p:txBody>
          <a:bodyPr>
            <a:normAutofit/>
          </a:bodyPr>
          <a:lstStyle/>
          <a:p>
            <a:r>
              <a:rPr lang="fr-FR" sz="3600" b="1"/>
              <a:t>2. Réforme de la formation des enseignants</a:t>
            </a:r>
          </a:p>
          <a:p>
            <a:pPr marL="514350" indent="-514350" algn="l">
              <a:buAutoNum type="alphaLcParenR"/>
            </a:pPr>
            <a:r>
              <a:rPr lang="fr-FR" sz="2800" b="1"/>
              <a:t>Principes d’élaboration des maquettes de formation</a:t>
            </a:r>
          </a:p>
        </p:txBody>
      </p:sp>
      <p:pic>
        <p:nvPicPr>
          <p:cNvPr id="1032" name="Picture 8" descr="Une image contenant Graphique, créativité&#10;&#10;Description générée automatiquement">
            <a:extLst>
              <a:ext uri="{FF2B5EF4-FFF2-40B4-BE49-F238E27FC236}">
                <a16:creationId xmlns:a16="http://schemas.microsoft.com/office/drawing/2014/main" id="{75CD36B6-8CB4-8BE0-998D-612A9D1CCE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2F724E78-824F-191B-C90B-673EECDD171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731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DF4D1-B3D1-8266-78C4-8C0F26A4ADCE}"/>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4BAD2AFE-6985-6FFC-DE14-31B078257A65}"/>
              </a:ext>
            </a:extLst>
          </p:cNvPr>
          <p:cNvSpPr>
            <a:spLocks noGrp="1"/>
          </p:cNvSpPr>
          <p:nvPr>
            <p:ph type="subTitle" idx="1"/>
          </p:nvPr>
        </p:nvSpPr>
        <p:spPr>
          <a:xfrm>
            <a:off x="707009" y="1131215"/>
            <a:ext cx="10821971" cy="4949073"/>
          </a:xfrm>
        </p:spPr>
        <p:txBody>
          <a:bodyPr vert="horz" lIns="91440" tIns="45720" rIns="91440" bIns="45720" rtlCol="0" anchor="t">
            <a:normAutofit/>
          </a:bodyPr>
          <a:lstStyle/>
          <a:p>
            <a:pPr marL="0" lvl="1" algn="just"/>
            <a:r>
              <a:rPr lang="fr-FR" sz="2400" b="1">
                <a:solidFill>
                  <a:srgbClr val="C00000"/>
                </a:solidFill>
                <a:latin typeface="+mj-lt"/>
              </a:rPr>
              <a:t>Principes</a:t>
            </a:r>
            <a:endParaRPr lang="fr-FR"/>
          </a:p>
          <a:p>
            <a:pPr algn="just"/>
            <a:endParaRPr lang="fr-FR" sz="2800" b="1"/>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961E75EB-5C87-4C20-778C-40BCCC5002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BFF8B212-8A5D-CB1B-942C-651F5FA8557C}"/>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D759DC67-CDBD-EFF6-C3D2-04DE7C3F1570}"/>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9" name="Espace réservé de la date 4">
            <a:extLst>
              <a:ext uri="{FF2B5EF4-FFF2-40B4-BE49-F238E27FC236}">
                <a16:creationId xmlns:a16="http://schemas.microsoft.com/office/drawing/2014/main" id="{B028150C-18D1-7785-21C6-F390588E405B}"/>
              </a:ext>
            </a:extLst>
          </p:cNvPr>
          <p:cNvSpPr>
            <a:spLocks noGrp="1"/>
          </p:cNvSpPr>
          <p:nvPr>
            <p:ph type="dt" sz="half" idx="10"/>
          </p:nvPr>
        </p:nvSpPr>
        <p:spPr>
          <a:xfrm>
            <a:off x="838200" y="6356350"/>
            <a:ext cx="2743200" cy="365125"/>
          </a:xfrm>
        </p:spPr>
        <p:txBody>
          <a:bodyPr/>
          <a:lstStyle/>
          <a:p>
            <a:r>
              <a:rPr lang="fr-FR"/>
              <a:t>04/02/2026</a:t>
            </a:r>
          </a:p>
        </p:txBody>
      </p:sp>
      <p:sp>
        <p:nvSpPr>
          <p:cNvPr id="10" name="Espace réservé du pied de page 5">
            <a:extLst>
              <a:ext uri="{FF2B5EF4-FFF2-40B4-BE49-F238E27FC236}">
                <a16:creationId xmlns:a16="http://schemas.microsoft.com/office/drawing/2014/main" id="{5CD09B97-2D03-55C5-54B6-3B23FE76657D}"/>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11" name="Espace réservé du numéro de diapositive 6">
            <a:extLst>
              <a:ext uri="{FF2B5EF4-FFF2-40B4-BE49-F238E27FC236}">
                <a16:creationId xmlns:a16="http://schemas.microsoft.com/office/drawing/2014/main" id="{BEFB2CB3-0BC7-3F0C-04C8-3A35D8B14DE5}"/>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5</a:t>
            </a:fld>
            <a:endParaRPr lang="fr-FR"/>
          </a:p>
        </p:txBody>
      </p:sp>
      <p:sp>
        <p:nvSpPr>
          <p:cNvPr id="7" name="Sous-titre 2">
            <a:extLst>
              <a:ext uri="{FF2B5EF4-FFF2-40B4-BE49-F238E27FC236}">
                <a16:creationId xmlns:a16="http://schemas.microsoft.com/office/drawing/2014/main" id="{A55E767A-25B8-D4E7-7B85-04D46A0F7C93}"/>
              </a:ext>
            </a:extLst>
          </p:cNvPr>
          <p:cNvSpPr txBox="1">
            <a:spLocks/>
          </p:cNvSpPr>
          <p:nvPr/>
        </p:nvSpPr>
        <p:spPr>
          <a:xfrm>
            <a:off x="713769" y="1400161"/>
            <a:ext cx="11379167" cy="4949073"/>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just">
              <a:buClr>
                <a:srgbClr val="C00000"/>
              </a:buClr>
            </a:pPr>
            <a:endParaRPr lang="fr-FR" sz="2800" b="1"/>
          </a:p>
          <a:p>
            <a:pPr marL="542925" lvl="2" indent="-457200" algn="just">
              <a:buClr>
                <a:srgbClr val="C00000"/>
              </a:buClr>
              <a:buFont typeface="Arial" panose="020B0604020202020204" pitchFamily="34" charset="0"/>
              <a:buChar char="•"/>
            </a:pPr>
            <a:r>
              <a:rPr lang="fr-FR" sz="2600"/>
              <a:t>Approche par compétences</a:t>
            </a:r>
            <a:endParaRPr lang="fr-FR"/>
          </a:p>
          <a:p>
            <a:pPr marL="85725" lvl="2" algn="just">
              <a:buClr>
                <a:srgbClr val="C00000"/>
              </a:buClr>
            </a:pPr>
            <a:endParaRPr lang="fr-FR" sz="2600"/>
          </a:p>
          <a:p>
            <a:pPr marL="542925" lvl="2" indent="-457200" algn="just">
              <a:buClr>
                <a:srgbClr val="C00000"/>
              </a:buClr>
              <a:buFont typeface="Arial" panose="020B0604020202020204" pitchFamily="34" charset="0"/>
              <a:buChar char="•"/>
            </a:pPr>
            <a:r>
              <a:rPr lang="fr-FR" sz="2600"/>
              <a:t>Equipes pluri-catégorielles</a:t>
            </a:r>
            <a:endParaRPr lang="fr-FR"/>
          </a:p>
          <a:p>
            <a:pPr marL="542925" lvl="2" indent="-457200" algn="just">
              <a:buClr>
                <a:srgbClr val="C00000"/>
              </a:buClr>
              <a:buChar char="•"/>
            </a:pPr>
            <a:endParaRPr lang="fr-FR" sz="2600"/>
          </a:p>
          <a:p>
            <a:pPr marL="542925" lvl="2" indent="-457200" algn="just">
              <a:buClr>
                <a:srgbClr val="C00000"/>
              </a:buClr>
              <a:buFont typeface="Arial" panose="020B0604020202020204" pitchFamily="34" charset="0"/>
              <a:buChar char="•"/>
            </a:pPr>
            <a:r>
              <a:rPr lang="fr-FR" sz="2600"/>
              <a:t>Groupes de travail thématiques en lien avec les référentiels de formation </a:t>
            </a:r>
            <a:endParaRPr lang="fr-FR"/>
          </a:p>
          <a:p>
            <a:pPr marL="542925" lvl="2" indent="-457200" algn="just">
              <a:buClr>
                <a:srgbClr val="C00000"/>
              </a:buClr>
              <a:buChar char="•"/>
            </a:pPr>
            <a:endParaRPr lang="fr-FR" sz="2600"/>
          </a:p>
          <a:p>
            <a:pPr marL="542925" lvl="2" indent="-457200" algn="just">
              <a:buClr>
                <a:srgbClr val="C00000"/>
              </a:buClr>
              <a:buFont typeface="Arial,Sans-Serif" panose="020B0604020202020204" pitchFamily="34" charset="0"/>
              <a:buChar char="•"/>
            </a:pPr>
            <a:r>
              <a:rPr lang="fr-FR" sz="2600"/>
              <a:t>Groupe de coordination </a:t>
            </a:r>
            <a:endParaRPr lang="en-US" sz="2600"/>
          </a:p>
          <a:p>
            <a:pPr marL="542925" lvl="2" indent="-457200" algn="just">
              <a:buClr>
                <a:srgbClr val="C00000"/>
              </a:buClr>
              <a:buChar char="•"/>
            </a:pPr>
            <a:endParaRPr lang="fr-FR" sz="2600"/>
          </a:p>
          <a:p>
            <a:pPr marL="542925" lvl="2" indent="-457200" algn="just">
              <a:buClr>
                <a:srgbClr val="C00000"/>
              </a:buClr>
              <a:buChar char="•"/>
            </a:pPr>
            <a:r>
              <a:rPr lang="fr-FR" sz="2600"/>
              <a:t>Continuum Licence – Master pour le 1er degré </a:t>
            </a:r>
          </a:p>
          <a:p>
            <a:pPr algn="just"/>
            <a:endParaRPr lang="fr-FR" sz="2800" b="1"/>
          </a:p>
        </p:txBody>
      </p:sp>
    </p:spTree>
    <p:extLst>
      <p:ext uri="{BB962C8B-B14F-4D97-AF65-F5344CB8AC3E}">
        <p14:creationId xmlns:p14="http://schemas.microsoft.com/office/powerpoint/2010/main" val="922744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A94DA-326E-0829-6BF7-FCD32876F407}"/>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7B6DC17E-2E18-768B-18ED-3CBC3EDC2FD4}"/>
              </a:ext>
            </a:extLst>
          </p:cNvPr>
          <p:cNvSpPr>
            <a:spLocks noGrp="1"/>
          </p:cNvSpPr>
          <p:nvPr>
            <p:ph type="subTitle" idx="1"/>
          </p:nvPr>
        </p:nvSpPr>
        <p:spPr>
          <a:xfrm>
            <a:off x="707009" y="1131215"/>
            <a:ext cx="10821971" cy="4949073"/>
          </a:xfrm>
        </p:spPr>
        <p:txBody>
          <a:bodyPr>
            <a:normAutofit/>
          </a:bodyPr>
          <a:lstStyle/>
          <a:p>
            <a:pPr marL="0" lvl="1" algn="just">
              <a:buClr>
                <a:srgbClr val="C00000"/>
              </a:buClr>
            </a:pPr>
            <a:r>
              <a:rPr lang="fr-FR" sz="2400" b="1">
                <a:solidFill>
                  <a:srgbClr val="C00000"/>
                </a:solidFill>
                <a:latin typeface="+mj-lt"/>
              </a:rPr>
              <a:t>Calendrier et échéances</a:t>
            </a:r>
          </a:p>
          <a:p>
            <a:pPr algn="just"/>
            <a:endParaRPr lang="fr-FR" sz="2800" b="1"/>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9C543B85-2F3F-6666-A175-E000FE7241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47A8608-FEF2-BF79-3EBE-93B802E4B001}"/>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AFAB3E96-952D-0D71-BD1A-C0BFD6805221}"/>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2" name="Rectangle : coins arrondis 1">
            <a:extLst>
              <a:ext uri="{FF2B5EF4-FFF2-40B4-BE49-F238E27FC236}">
                <a16:creationId xmlns:a16="http://schemas.microsoft.com/office/drawing/2014/main" id="{F646EEBB-2D21-4044-8A15-1D814810BAEB}"/>
              </a:ext>
            </a:extLst>
          </p:cNvPr>
          <p:cNvSpPr/>
          <p:nvPr/>
        </p:nvSpPr>
        <p:spPr>
          <a:xfrm>
            <a:off x="246937" y="1792312"/>
            <a:ext cx="11602650" cy="2848385"/>
          </a:xfrm>
          <a:prstGeom prst="roundRect">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effectLst/>
                <a:latin typeface="+mj-lt"/>
                <a:ea typeface="Times New Roman" panose="02020603050405020304" pitchFamily="18" charset="0"/>
                <a:cs typeface="Times New Roman" panose="02020603050405020304" pitchFamily="18" charset="0"/>
              </a:rPr>
              <a:t>Du 24/09 au 14/11 </a:t>
            </a:r>
            <a:r>
              <a:rPr lang="fr-FR" sz="2200">
                <a:solidFill>
                  <a:schemeClr val="tx1"/>
                </a:solidFill>
                <a:latin typeface="+mj-lt"/>
                <a:ea typeface="Times New Roman" panose="02020603050405020304" pitchFamily="18" charset="0"/>
                <a:cs typeface="Times New Roman" panose="02020603050405020304" pitchFamily="18" charset="0"/>
              </a:rPr>
              <a:t>	</a:t>
            </a:r>
            <a:r>
              <a:rPr lang="fr-FR" sz="2200" b="1">
                <a:solidFill>
                  <a:schemeClr val="tx1"/>
                </a:solidFill>
                <a:effectLst/>
                <a:latin typeface="+mj-lt"/>
                <a:ea typeface="Times New Roman" panose="02020603050405020304" pitchFamily="18" charset="0"/>
                <a:cs typeface="Times New Roman" panose="02020603050405020304" pitchFamily="18" charset="0"/>
              </a:rPr>
              <a:t>Groupes de travail pour définir des compétences </a:t>
            </a:r>
            <a:endParaRPr lang="fr-FR" sz="2200" b="1">
              <a:solidFill>
                <a:schemeClr val="tx1"/>
              </a:solidFill>
              <a:latin typeface="+mj-l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effectLst/>
                <a:latin typeface="+mj-lt"/>
                <a:ea typeface="Times New Roman" panose="02020603050405020304" pitchFamily="18" charset="0"/>
                <a:cs typeface="Times New Roman" panose="02020603050405020304" pitchFamily="18" charset="0"/>
              </a:rPr>
              <a:t>Depuis le 8/12 </a:t>
            </a:r>
            <a:r>
              <a:rPr lang="fr-FR" sz="2200" b="1">
                <a:solidFill>
                  <a:schemeClr val="tx1"/>
                </a:solidFill>
                <a:latin typeface="+mj-lt"/>
                <a:ea typeface="Times New Roman" panose="02020603050405020304" pitchFamily="18" charset="0"/>
                <a:cs typeface="Times New Roman" panose="02020603050405020304" pitchFamily="18" charset="0"/>
              </a:rPr>
              <a:t>	T</a:t>
            </a:r>
            <a:r>
              <a:rPr lang="fr-FR" sz="2200" b="1">
                <a:solidFill>
                  <a:schemeClr val="tx1"/>
                </a:solidFill>
                <a:effectLst/>
                <a:latin typeface="+mj-lt"/>
                <a:ea typeface="Times New Roman" panose="02020603050405020304" pitchFamily="18" charset="0"/>
                <a:cs typeface="Times New Roman" panose="02020603050405020304" pitchFamily="18" charset="0"/>
              </a:rPr>
              <a:t>ravail </a:t>
            </a:r>
            <a:r>
              <a:rPr lang="fr-FR" sz="2200" b="1">
                <a:solidFill>
                  <a:schemeClr val="tx1"/>
                </a:solidFill>
                <a:latin typeface="+mj-lt"/>
                <a:ea typeface="Times New Roman" panose="02020603050405020304" pitchFamily="18" charset="0"/>
                <a:cs typeface="Times New Roman" panose="02020603050405020304" pitchFamily="18" charset="0"/>
              </a:rPr>
              <a:t>sur les contenus de formation </a:t>
            </a:r>
            <a:r>
              <a:rPr lang="fr-FR" sz="2200" b="1">
                <a:solidFill>
                  <a:schemeClr val="tx1"/>
                </a:solidFill>
                <a:effectLst/>
                <a:latin typeface="+mj-lt"/>
                <a:ea typeface="Times New Roman" panose="02020603050405020304" pitchFamily="18" charset="0"/>
                <a:cs typeface="Times New Roman" panose="02020603050405020304" pitchFamily="18" charset="0"/>
              </a:rPr>
              <a:t>par mention et par parcours </a:t>
            </a:r>
            <a:endParaRPr lang="fr-FR" sz="2200" b="1">
              <a:solidFill>
                <a:schemeClr val="tx1"/>
              </a:solidFill>
              <a:effectLst/>
              <a:latin typeface="+mj-l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effectLst/>
                <a:latin typeface="+mj-lt"/>
                <a:ea typeface="Times New Roman" panose="02020603050405020304" pitchFamily="18" charset="0"/>
                <a:cs typeface="Times New Roman" panose="02020603050405020304" pitchFamily="18" charset="0"/>
              </a:rPr>
              <a:t>14/01, 4/03 et 24/03 </a:t>
            </a:r>
            <a:r>
              <a:rPr lang="fr-FR" sz="2200" b="1">
                <a:solidFill>
                  <a:schemeClr val="tx1"/>
                </a:solidFill>
                <a:latin typeface="+mj-lt"/>
                <a:ea typeface="Times New Roman" panose="02020603050405020304" pitchFamily="18" charset="0"/>
                <a:cs typeface="Times New Roman" panose="02020603050405020304" pitchFamily="18" charset="0"/>
              </a:rPr>
              <a:t>	</a:t>
            </a:r>
            <a:r>
              <a:rPr lang="fr-FR" sz="2200" b="1">
                <a:solidFill>
                  <a:schemeClr val="tx1"/>
                </a:solidFill>
                <a:effectLst/>
                <a:latin typeface="+mj-lt"/>
                <a:ea typeface="Times New Roman" panose="02020603050405020304" pitchFamily="18" charset="0"/>
                <a:cs typeface="Times New Roman" panose="02020603050405020304" pitchFamily="18" charset="0"/>
              </a:rPr>
              <a:t>Travail sur les UE3 et UE4</a:t>
            </a:r>
            <a:endParaRPr lang="fr-FR" sz="2200" b="1">
              <a:solidFill>
                <a:schemeClr val="tx1"/>
              </a:solidFill>
              <a:latin typeface="+mj-lt"/>
              <a:ea typeface="Calibri" panose="020F0502020204030204" pitchFamily="34" charset="0"/>
              <a:cs typeface="Times New Roman" panose="02020603050405020304" pitchFamily="18" charset="0"/>
            </a:endParaRPr>
          </a:p>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latin typeface="+mj-lt"/>
                <a:ea typeface="Calibri"/>
                <a:cs typeface="Times New Roman"/>
              </a:rPr>
              <a:t>26/01</a:t>
            </a:r>
            <a:r>
              <a:rPr lang="fr-FR" sz="2200">
                <a:solidFill>
                  <a:schemeClr val="tx1"/>
                </a:solidFill>
                <a:effectLst/>
                <a:latin typeface="+mj-lt"/>
                <a:ea typeface="Calibri"/>
                <a:cs typeface="Times New Roman"/>
              </a:rPr>
              <a:t>, 6/03 et 25/03</a:t>
            </a:r>
            <a:r>
              <a:rPr lang="fr-FR" sz="2200">
                <a:solidFill>
                  <a:schemeClr val="tx1"/>
                </a:solidFill>
                <a:latin typeface="+mj-lt"/>
                <a:ea typeface="Calibri"/>
                <a:cs typeface="Times New Roman"/>
              </a:rPr>
              <a:t> 	</a:t>
            </a:r>
            <a:r>
              <a:rPr lang="fr-FR" sz="2200" b="1">
                <a:solidFill>
                  <a:schemeClr val="tx1"/>
                </a:solidFill>
                <a:effectLst/>
                <a:latin typeface="+mj-lt"/>
                <a:ea typeface="Times New Roman" panose="02020603050405020304" pitchFamily="18" charset="0"/>
                <a:cs typeface="Times New Roman"/>
              </a:rPr>
              <a:t>Réunion des responsables de parcours</a:t>
            </a:r>
          </a:p>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latin typeface="+mj-lt"/>
                <a:ea typeface="Times New Roman" panose="02020603050405020304" pitchFamily="18" charset="0"/>
                <a:cs typeface="Times New Roman"/>
              </a:rPr>
              <a:t>Du 12/03 au 23/03</a:t>
            </a:r>
            <a:r>
              <a:rPr lang="fr-FR" sz="2200" b="1">
                <a:solidFill>
                  <a:schemeClr val="tx1"/>
                </a:solidFill>
                <a:latin typeface="+mj-lt"/>
                <a:ea typeface="Times New Roman" panose="02020603050405020304" pitchFamily="18" charset="0"/>
                <a:cs typeface="Times New Roman"/>
              </a:rPr>
              <a:t>	Rencontres individuelles par parcours pour le M2E 2D et M2E CPE</a:t>
            </a:r>
          </a:p>
          <a:p>
            <a:pPr marL="342900" indent="-342900">
              <a:lnSpc>
                <a:spcPct val="107000"/>
              </a:lnSpc>
              <a:spcAft>
                <a:spcPts val="800"/>
              </a:spcAft>
              <a:buFont typeface="Arial" panose="020B0604020202020204" pitchFamily="34" charset="0"/>
              <a:buChar char="•"/>
              <a:tabLst>
                <a:tab pos="3324225" algn="l"/>
              </a:tabLst>
            </a:pPr>
            <a:r>
              <a:rPr lang="fr-FR" sz="2200">
                <a:solidFill>
                  <a:schemeClr val="tx1"/>
                </a:solidFill>
                <a:effectLst/>
                <a:latin typeface="+mj-lt"/>
                <a:ea typeface="Times New Roman" panose="02020603050405020304" pitchFamily="18" charset="0"/>
              </a:rPr>
              <a:t>Début avril </a:t>
            </a:r>
            <a:r>
              <a:rPr lang="fr-FR" sz="2200" b="1">
                <a:solidFill>
                  <a:schemeClr val="tx1"/>
                </a:solidFill>
                <a:latin typeface="+mj-lt"/>
                <a:ea typeface="Times New Roman" panose="02020603050405020304" pitchFamily="18" charset="0"/>
              </a:rPr>
              <a:t>	</a:t>
            </a:r>
            <a:r>
              <a:rPr lang="fr-FR" sz="2200" b="1">
                <a:solidFill>
                  <a:schemeClr val="tx1"/>
                </a:solidFill>
                <a:effectLst/>
                <a:latin typeface="+mj-lt"/>
                <a:ea typeface="Times New Roman" panose="02020603050405020304" pitchFamily="18" charset="0"/>
              </a:rPr>
              <a:t>Finalisation des maquettes</a:t>
            </a:r>
            <a:endParaRPr lang="fr-FR" sz="2200" b="1">
              <a:solidFill>
                <a:schemeClr val="tx1"/>
              </a:solidFill>
              <a:latin typeface="+mj-lt"/>
            </a:endParaRPr>
          </a:p>
        </p:txBody>
      </p:sp>
      <p:sp>
        <p:nvSpPr>
          <p:cNvPr id="6" name="Rectangle : coins arrondis 5">
            <a:extLst>
              <a:ext uri="{FF2B5EF4-FFF2-40B4-BE49-F238E27FC236}">
                <a16:creationId xmlns:a16="http://schemas.microsoft.com/office/drawing/2014/main" id="{0B3BB5B0-F1C5-CE8E-62FF-5F0BDFF04186}"/>
              </a:ext>
            </a:extLst>
          </p:cNvPr>
          <p:cNvSpPr/>
          <p:nvPr/>
        </p:nvSpPr>
        <p:spPr>
          <a:xfrm>
            <a:off x="246937" y="4850933"/>
            <a:ext cx="11602650" cy="1367386"/>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457200" indent="-457200">
              <a:lnSpc>
                <a:spcPct val="107000"/>
              </a:lnSpc>
              <a:spcAft>
                <a:spcPts val="800"/>
              </a:spcAft>
              <a:buFont typeface="Arial" panose="020B0604020202020204" pitchFamily="34" charset="0"/>
              <a:buChar char="•"/>
              <a:tabLst>
                <a:tab pos="3324225" algn="l"/>
              </a:tabLst>
            </a:pPr>
            <a:r>
              <a:rPr lang="fr-FR" sz="2200">
                <a:solidFill>
                  <a:schemeClr val="bg1"/>
                </a:solidFill>
                <a:effectLst/>
                <a:latin typeface="+mj-lt"/>
                <a:ea typeface="Times New Roman" panose="02020603050405020304" pitchFamily="18" charset="0"/>
                <a:cs typeface="Times New Roman" panose="02020603050405020304" pitchFamily="18" charset="0"/>
              </a:rPr>
              <a:t>04 février </a:t>
            </a:r>
            <a:r>
              <a:rPr lang="fr-FR" sz="2200" b="1">
                <a:solidFill>
                  <a:schemeClr val="bg1"/>
                </a:solidFill>
                <a:latin typeface="+mj-lt"/>
                <a:ea typeface="Times New Roman" panose="02020603050405020304" pitchFamily="18" charset="0"/>
                <a:cs typeface="Times New Roman" panose="02020603050405020304" pitchFamily="18" charset="0"/>
              </a:rPr>
              <a:t>	</a:t>
            </a:r>
            <a:r>
              <a:rPr lang="fr-FR" sz="2200">
                <a:solidFill>
                  <a:schemeClr val="bg1"/>
                </a:solidFill>
                <a:latin typeface="+mj-lt"/>
                <a:ea typeface="Times New Roman" panose="02020603050405020304" pitchFamily="18" charset="0"/>
                <a:cs typeface="Times New Roman" panose="02020603050405020304" pitchFamily="18" charset="0"/>
              </a:rPr>
              <a:t>C</a:t>
            </a:r>
            <a:r>
              <a:rPr lang="fr-FR" sz="2200">
                <a:solidFill>
                  <a:schemeClr val="bg1"/>
                </a:solidFill>
                <a:effectLst/>
                <a:latin typeface="+mj-lt"/>
                <a:ea typeface="Times New Roman" panose="02020603050405020304" pitchFamily="18" charset="0"/>
                <a:cs typeface="Times New Roman" panose="02020603050405020304" pitchFamily="18" charset="0"/>
              </a:rPr>
              <a:t>onseil d’institut → </a:t>
            </a:r>
            <a:r>
              <a:rPr lang="fr-FR" sz="2200" b="1">
                <a:solidFill>
                  <a:schemeClr val="bg1"/>
                </a:solidFill>
                <a:effectLst/>
                <a:latin typeface="+mj-lt"/>
                <a:ea typeface="Times New Roman" panose="02020603050405020304" pitchFamily="18" charset="0"/>
                <a:cs typeface="Times New Roman" panose="02020603050405020304" pitchFamily="18" charset="0"/>
              </a:rPr>
              <a:t>vote structure des maquettes </a:t>
            </a:r>
          </a:p>
          <a:p>
            <a:pPr marL="457200" indent="-457200">
              <a:lnSpc>
                <a:spcPct val="107000"/>
              </a:lnSpc>
              <a:spcAft>
                <a:spcPts val="800"/>
              </a:spcAft>
              <a:buFont typeface="Arial" panose="020B0604020202020204" pitchFamily="34" charset="0"/>
              <a:buChar char="•"/>
              <a:tabLst>
                <a:tab pos="3324225" algn="l"/>
              </a:tabLst>
            </a:pPr>
            <a:r>
              <a:rPr lang="fr-FR" sz="2200">
                <a:solidFill>
                  <a:schemeClr val="bg1"/>
                </a:solidFill>
                <a:effectLst/>
                <a:latin typeface="+mj-lt"/>
                <a:ea typeface="Times New Roman" panose="02020603050405020304" pitchFamily="18" charset="0"/>
              </a:rPr>
              <a:t>22 avril </a:t>
            </a:r>
            <a:r>
              <a:rPr lang="fr-FR" sz="2200" b="1">
                <a:solidFill>
                  <a:schemeClr val="bg1"/>
                </a:solidFill>
                <a:latin typeface="+mj-lt"/>
                <a:ea typeface="Times New Roman" panose="02020603050405020304" pitchFamily="18" charset="0"/>
              </a:rPr>
              <a:t>	</a:t>
            </a:r>
            <a:r>
              <a:rPr lang="fr-FR" sz="2200">
                <a:solidFill>
                  <a:schemeClr val="bg1"/>
                </a:solidFill>
                <a:latin typeface="+mj-lt"/>
                <a:ea typeface="Times New Roman" panose="02020603050405020304" pitchFamily="18" charset="0"/>
                <a:cs typeface="Times New Roman" panose="02020603050405020304" pitchFamily="18" charset="0"/>
              </a:rPr>
              <a:t>C</a:t>
            </a:r>
            <a:r>
              <a:rPr lang="fr-FR" sz="2200">
                <a:solidFill>
                  <a:schemeClr val="bg1"/>
                </a:solidFill>
                <a:effectLst/>
                <a:latin typeface="+mj-lt"/>
                <a:ea typeface="Times New Roman" panose="02020603050405020304" pitchFamily="18" charset="0"/>
              </a:rPr>
              <a:t>onseil d’institut </a:t>
            </a:r>
            <a:r>
              <a:rPr lang="fr-FR" sz="2200">
                <a:solidFill>
                  <a:schemeClr val="bg1"/>
                </a:solidFill>
                <a:effectLst/>
                <a:latin typeface="+mj-lt"/>
                <a:ea typeface="Times New Roman" panose="02020603050405020304" pitchFamily="18" charset="0"/>
                <a:cs typeface="Times New Roman" panose="02020603050405020304" pitchFamily="18" charset="0"/>
              </a:rPr>
              <a:t>→</a:t>
            </a:r>
            <a:r>
              <a:rPr lang="fr-FR" sz="2200">
                <a:solidFill>
                  <a:schemeClr val="bg1"/>
                </a:solidFill>
                <a:effectLst/>
                <a:latin typeface="+mj-lt"/>
                <a:ea typeface="Times New Roman" panose="02020603050405020304" pitchFamily="18" charset="0"/>
              </a:rPr>
              <a:t> </a:t>
            </a:r>
            <a:r>
              <a:rPr lang="fr-FR" sz="2200" b="1">
                <a:solidFill>
                  <a:schemeClr val="bg1"/>
                </a:solidFill>
                <a:effectLst/>
                <a:latin typeface="+mj-lt"/>
                <a:ea typeface="Times New Roman" panose="02020603050405020304" pitchFamily="18" charset="0"/>
              </a:rPr>
              <a:t>vote maquettes finalisées</a:t>
            </a:r>
          </a:p>
          <a:p>
            <a:pPr marL="457200" indent="-457200">
              <a:lnSpc>
                <a:spcPct val="107000"/>
              </a:lnSpc>
              <a:spcAft>
                <a:spcPts val="800"/>
              </a:spcAft>
              <a:buFont typeface="Arial" panose="020B0604020202020204" pitchFamily="34" charset="0"/>
              <a:buChar char="•"/>
              <a:tabLst>
                <a:tab pos="3324225" algn="l"/>
              </a:tabLst>
            </a:pPr>
            <a:r>
              <a:rPr lang="fr-FR" sz="2200">
                <a:solidFill>
                  <a:schemeClr val="bg1"/>
                </a:solidFill>
                <a:latin typeface="+mj-lt"/>
              </a:rPr>
              <a:t>09 juin 	</a:t>
            </a:r>
            <a:r>
              <a:rPr lang="fr-FR" sz="2200">
                <a:solidFill>
                  <a:schemeClr val="bg1"/>
                </a:solidFill>
                <a:latin typeface="+mj-lt"/>
                <a:ea typeface="Times New Roman" panose="02020603050405020304" pitchFamily="18" charset="0"/>
                <a:cs typeface="Times New Roman" panose="02020603050405020304" pitchFamily="18" charset="0"/>
              </a:rPr>
              <a:t>C</a:t>
            </a:r>
            <a:r>
              <a:rPr lang="fr-FR" sz="2200">
                <a:solidFill>
                  <a:schemeClr val="bg1"/>
                </a:solidFill>
                <a:latin typeface="+mj-lt"/>
              </a:rPr>
              <a:t>onseil d’institut </a:t>
            </a:r>
            <a:r>
              <a:rPr lang="fr-FR" sz="2200">
                <a:solidFill>
                  <a:schemeClr val="bg1"/>
                </a:solidFill>
                <a:effectLst/>
                <a:latin typeface="+mj-lt"/>
                <a:ea typeface="Times New Roman" panose="02020603050405020304" pitchFamily="18" charset="0"/>
                <a:cs typeface="Times New Roman" panose="02020603050405020304" pitchFamily="18" charset="0"/>
              </a:rPr>
              <a:t>→ </a:t>
            </a:r>
            <a:r>
              <a:rPr lang="fr-FR" sz="2200" b="1">
                <a:solidFill>
                  <a:schemeClr val="bg1"/>
                </a:solidFill>
                <a:effectLst/>
                <a:latin typeface="+mj-lt"/>
                <a:ea typeface="Times New Roman" panose="02020603050405020304" pitchFamily="18" charset="0"/>
                <a:cs typeface="Times New Roman" panose="02020603050405020304" pitchFamily="18" charset="0"/>
              </a:rPr>
              <a:t>vote des M3C </a:t>
            </a:r>
            <a:endParaRPr lang="fr-FR" sz="2200" b="1">
              <a:solidFill>
                <a:schemeClr val="bg1"/>
              </a:solidFill>
              <a:latin typeface="+mj-lt"/>
            </a:endParaRPr>
          </a:p>
        </p:txBody>
      </p:sp>
      <p:sp>
        <p:nvSpPr>
          <p:cNvPr id="9" name="Espace réservé de la date 4">
            <a:extLst>
              <a:ext uri="{FF2B5EF4-FFF2-40B4-BE49-F238E27FC236}">
                <a16:creationId xmlns:a16="http://schemas.microsoft.com/office/drawing/2014/main" id="{6426C0E8-8630-77E0-24FA-647F26DAA9CC}"/>
              </a:ext>
            </a:extLst>
          </p:cNvPr>
          <p:cNvSpPr>
            <a:spLocks noGrp="1"/>
          </p:cNvSpPr>
          <p:nvPr>
            <p:ph type="dt" sz="half" idx="10"/>
          </p:nvPr>
        </p:nvSpPr>
        <p:spPr>
          <a:xfrm>
            <a:off x="838200" y="6356350"/>
            <a:ext cx="2743200" cy="365125"/>
          </a:xfrm>
        </p:spPr>
        <p:txBody>
          <a:bodyPr/>
          <a:lstStyle/>
          <a:p>
            <a:r>
              <a:rPr lang="fr-FR"/>
              <a:t>04/02/2026</a:t>
            </a:r>
          </a:p>
        </p:txBody>
      </p:sp>
      <p:sp>
        <p:nvSpPr>
          <p:cNvPr id="10" name="Espace réservé du pied de page 5">
            <a:extLst>
              <a:ext uri="{FF2B5EF4-FFF2-40B4-BE49-F238E27FC236}">
                <a16:creationId xmlns:a16="http://schemas.microsoft.com/office/drawing/2014/main" id="{CE46730A-2B5C-2A3E-6C83-0DF1EC48107A}"/>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11" name="Espace réservé du numéro de diapositive 6">
            <a:extLst>
              <a:ext uri="{FF2B5EF4-FFF2-40B4-BE49-F238E27FC236}">
                <a16:creationId xmlns:a16="http://schemas.microsoft.com/office/drawing/2014/main" id="{9330DF57-C187-5396-3A13-5B648E568D0E}"/>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6</a:t>
            </a:fld>
            <a:endParaRPr lang="fr-FR"/>
          </a:p>
        </p:txBody>
      </p:sp>
    </p:spTree>
    <p:extLst>
      <p:ext uri="{BB962C8B-B14F-4D97-AF65-F5344CB8AC3E}">
        <p14:creationId xmlns:p14="http://schemas.microsoft.com/office/powerpoint/2010/main" val="1665249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44107-D9BC-1B90-E8C7-A70544B86DCD}"/>
            </a:ext>
          </a:extLst>
        </p:cNvPr>
        <p:cNvGrpSpPr/>
        <p:nvPr/>
      </p:nvGrpSpPr>
      <p:grpSpPr>
        <a:xfrm>
          <a:off x="0" y="0"/>
          <a:ext cx="0" cy="0"/>
          <a:chOff x="0" y="0"/>
          <a:chExt cx="0" cy="0"/>
        </a:xfrm>
      </p:grpSpPr>
      <p:pic>
        <p:nvPicPr>
          <p:cNvPr id="1030" name="Picture 6" descr="Une image contenant Graphique, créativité&#10;&#10;Description générée automatiquement">
            <a:extLst>
              <a:ext uri="{FF2B5EF4-FFF2-40B4-BE49-F238E27FC236}">
                <a16:creationId xmlns:a16="http://schemas.microsoft.com/office/drawing/2014/main" id="{9A3ADB8F-319C-0CFF-AF23-157C1A0BC3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921"/>
            <a:ext cx="4457700" cy="3086100"/>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a:extLst>
              <a:ext uri="{FF2B5EF4-FFF2-40B4-BE49-F238E27FC236}">
                <a16:creationId xmlns:a16="http://schemas.microsoft.com/office/drawing/2014/main" id="{BBB63389-8721-ECD7-A152-4A350C9511E6}"/>
              </a:ext>
            </a:extLst>
          </p:cNvPr>
          <p:cNvSpPr>
            <a:spLocks noGrp="1"/>
          </p:cNvSpPr>
          <p:nvPr>
            <p:ph type="subTitle" idx="1"/>
          </p:nvPr>
        </p:nvSpPr>
        <p:spPr>
          <a:xfrm>
            <a:off x="1524000" y="3408376"/>
            <a:ext cx="9144000" cy="1845111"/>
          </a:xfrm>
        </p:spPr>
        <p:txBody>
          <a:bodyPr>
            <a:normAutofit/>
          </a:bodyPr>
          <a:lstStyle/>
          <a:p>
            <a:r>
              <a:rPr lang="fr-FR" sz="3600" b="1"/>
              <a:t>2. Réforme de la formation des enseignants</a:t>
            </a:r>
          </a:p>
          <a:p>
            <a:pPr algn="l"/>
            <a:r>
              <a:rPr lang="fr-FR" sz="2800" b="1"/>
              <a:t>b) Structuration des maquettes de formation</a:t>
            </a:r>
          </a:p>
        </p:txBody>
      </p:sp>
      <p:pic>
        <p:nvPicPr>
          <p:cNvPr id="1032" name="Picture 8" descr="Une image contenant Graphique, créativité&#10;&#10;Description générée automatiquement">
            <a:extLst>
              <a:ext uri="{FF2B5EF4-FFF2-40B4-BE49-F238E27FC236}">
                <a16:creationId xmlns:a16="http://schemas.microsoft.com/office/drawing/2014/main" id="{96B40B91-9084-CF8D-C234-D0339929EC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6100" y="2649537"/>
            <a:ext cx="5295900" cy="30861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C37E103C-64E4-1A21-5232-3CAB2FB638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415" y="5686306"/>
            <a:ext cx="6142123" cy="1141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526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9" name="Diagramme 8">
            <a:extLst>
              <a:ext uri="{FF2B5EF4-FFF2-40B4-BE49-F238E27FC236}">
                <a16:creationId xmlns:a16="http://schemas.microsoft.com/office/drawing/2014/main" id="{E5FC88E7-22C2-4770-81F3-4B1305758B7C}"/>
              </a:ext>
            </a:extLst>
          </p:cNvPr>
          <p:cNvGraphicFramePr/>
          <p:nvPr>
            <p:extLst>
              <p:ext uri="{D42A27DB-BD31-4B8C-83A1-F6EECF244321}">
                <p14:modId xmlns:p14="http://schemas.microsoft.com/office/powerpoint/2010/main" val="3377359222"/>
              </p:ext>
            </p:extLst>
          </p:nvPr>
        </p:nvGraphicFramePr>
        <p:xfrm>
          <a:off x="279148" y="1530273"/>
          <a:ext cx="11633703" cy="3539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ZoneTexte 11">
            <a:extLst>
              <a:ext uri="{FF2B5EF4-FFF2-40B4-BE49-F238E27FC236}">
                <a16:creationId xmlns:a16="http://schemas.microsoft.com/office/drawing/2014/main" id="{59F76060-8206-463B-BC6A-22D85CC32B3E}"/>
              </a:ext>
            </a:extLst>
          </p:cNvPr>
          <p:cNvSpPr txBox="1"/>
          <p:nvPr/>
        </p:nvSpPr>
        <p:spPr>
          <a:xfrm>
            <a:off x="339364" y="1040960"/>
            <a:ext cx="10476895" cy="461665"/>
          </a:xfrm>
          <a:prstGeom prst="rect">
            <a:avLst/>
          </a:prstGeom>
          <a:noFill/>
        </p:spPr>
        <p:txBody>
          <a:bodyPr wrap="square">
            <a:spAutoFit/>
          </a:bodyPr>
          <a:lstStyle/>
          <a:p>
            <a:pPr marL="0" lvl="1" algn="just">
              <a:buClr>
                <a:srgbClr val="C00000"/>
              </a:buClr>
            </a:pPr>
            <a:r>
              <a:rPr lang="fr-FR" sz="2400" b="1">
                <a:solidFill>
                  <a:srgbClr val="E72F2A"/>
                </a:solidFill>
                <a:latin typeface="+mj-lt"/>
              </a:rPr>
              <a:t>Compétences identifiées pour la LPE et les masters M2E 1D et 2D</a:t>
            </a:r>
          </a:p>
        </p:txBody>
      </p:sp>
      <p:grpSp>
        <p:nvGrpSpPr>
          <p:cNvPr id="13" name="Groupe 12">
            <a:extLst>
              <a:ext uri="{FF2B5EF4-FFF2-40B4-BE49-F238E27FC236}">
                <a16:creationId xmlns:a16="http://schemas.microsoft.com/office/drawing/2014/main" id="{DCA25FE3-C1FF-46D6-97EF-E0B10F470E39}"/>
              </a:ext>
            </a:extLst>
          </p:cNvPr>
          <p:cNvGrpSpPr/>
          <p:nvPr/>
        </p:nvGrpSpPr>
        <p:grpSpPr>
          <a:xfrm>
            <a:off x="5019541" y="4898199"/>
            <a:ext cx="2152916" cy="1234410"/>
            <a:chOff x="7108601" y="370384"/>
            <a:chExt cx="2152916" cy="1291750"/>
          </a:xfrm>
          <a:solidFill>
            <a:schemeClr val="accent2">
              <a:lumMod val="40000"/>
              <a:lumOff val="60000"/>
            </a:schemeClr>
          </a:solidFill>
        </p:grpSpPr>
        <p:sp>
          <p:nvSpPr>
            <p:cNvPr id="14" name="Rectangle 13">
              <a:extLst>
                <a:ext uri="{FF2B5EF4-FFF2-40B4-BE49-F238E27FC236}">
                  <a16:creationId xmlns:a16="http://schemas.microsoft.com/office/drawing/2014/main" id="{17671C2A-332F-41C8-B457-6409F64742BC}"/>
                </a:ext>
              </a:extLst>
            </p:cNvPr>
            <p:cNvSpPr/>
            <p:nvPr/>
          </p:nvSpPr>
          <p:spPr>
            <a:xfrm>
              <a:off x="7108601" y="370384"/>
              <a:ext cx="2152916" cy="1291750"/>
            </a:xfrm>
            <a:prstGeom prst="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5" name="ZoneTexte 14">
              <a:extLst>
                <a:ext uri="{FF2B5EF4-FFF2-40B4-BE49-F238E27FC236}">
                  <a16:creationId xmlns:a16="http://schemas.microsoft.com/office/drawing/2014/main" id="{1BB309F9-F8C0-4D5F-9263-7B90356D02C1}"/>
                </a:ext>
              </a:extLst>
            </p:cNvPr>
            <p:cNvSpPr txBox="1"/>
            <p:nvPr/>
          </p:nvSpPr>
          <p:spPr>
            <a:xfrm>
              <a:off x="7108601" y="370384"/>
              <a:ext cx="2152916" cy="129175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algn="ctr" defTabSz="622300">
                <a:spcBef>
                  <a:spcPct val="0"/>
                </a:spcBef>
                <a:spcAft>
                  <a:spcPct val="35000"/>
                </a:spcAft>
              </a:pPr>
              <a:r>
                <a:rPr lang="fr-FR" sz="1600">
                  <a:solidFill>
                    <a:schemeClr val="tx1"/>
                  </a:solidFill>
                  <a:latin typeface="+mj-lt"/>
                  <a:cs typeface="Arial" panose="020B0604020202020204" pitchFamily="34" charset="0"/>
                </a:rPr>
                <a:t>I</a:t>
              </a:r>
              <a:r>
                <a:rPr lang="fr-FR" sz="1600" b="0">
                  <a:solidFill>
                    <a:schemeClr val="tx1"/>
                  </a:solidFill>
                  <a:latin typeface="+mj-lt"/>
                  <a:cs typeface="Arial" panose="020B0604020202020204" pitchFamily="34" charset="0"/>
                </a:rPr>
                <a:t>nscrire son action au bénéfice de la communauté éducative de manière éthique et responsable </a:t>
              </a:r>
              <a:endParaRPr lang="fr-FR" sz="1600">
                <a:solidFill>
                  <a:schemeClr val="tx1"/>
                </a:solidFill>
                <a:latin typeface="+mj-lt"/>
              </a:endParaRPr>
            </a:p>
          </p:txBody>
        </p:sp>
      </p:grpSp>
      <p:sp>
        <p:nvSpPr>
          <p:cNvPr id="18" name="ZoneTexte 17">
            <a:extLst>
              <a:ext uri="{FF2B5EF4-FFF2-40B4-BE49-F238E27FC236}">
                <a16:creationId xmlns:a16="http://schemas.microsoft.com/office/drawing/2014/main" id="{FB1A7846-53DC-4E96-9C80-9BF5E880AAA5}"/>
              </a:ext>
            </a:extLst>
          </p:cNvPr>
          <p:cNvSpPr txBox="1"/>
          <p:nvPr/>
        </p:nvSpPr>
        <p:spPr>
          <a:xfrm>
            <a:off x="2665578" y="4898199"/>
            <a:ext cx="2152917" cy="1234410"/>
          </a:xfrm>
          <a:prstGeom prst="rect">
            <a:avLst/>
          </a:prstGeom>
          <a:solidFill>
            <a:schemeClr val="accent2">
              <a:lumMod val="40000"/>
              <a:lumOff val="60000"/>
            </a:schemeClr>
          </a:solid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algn="ctr" defTabSz="622300">
              <a:spcBef>
                <a:spcPct val="0"/>
              </a:spcBef>
              <a:spcAft>
                <a:spcPct val="35000"/>
              </a:spcAft>
            </a:pPr>
            <a:r>
              <a:rPr lang="fr-FR" sz="1600">
                <a:solidFill>
                  <a:schemeClr val="tx1"/>
                </a:solidFill>
                <a:latin typeface="+mj-lt"/>
                <a:cs typeface="Arial" panose="020B0604020202020204" pitchFamily="34" charset="0"/>
              </a:rPr>
              <a:t>Si</a:t>
            </a:r>
            <a:r>
              <a:rPr lang="fr-FR" sz="1600" b="0">
                <a:solidFill>
                  <a:schemeClr val="tx1"/>
                </a:solidFill>
                <a:latin typeface="+mj-lt"/>
                <a:cs typeface="Arial" panose="020B0604020202020204" pitchFamily="34" charset="0"/>
              </a:rPr>
              <a:t>tuer sa pratique professionnelle au sein de l’école et de ses enjeux</a:t>
            </a:r>
            <a:r>
              <a:rPr lang="fr-FR" sz="1600" b="0" kern="1200">
                <a:solidFill>
                  <a:schemeClr val="tx1"/>
                </a:solidFill>
                <a:latin typeface="+mj-lt"/>
                <a:cs typeface="Arial" panose="020B0604020202020204" pitchFamily="34" charset="0"/>
              </a:rPr>
              <a:t> </a:t>
            </a:r>
            <a:endParaRPr lang="fr-FR" sz="1600" b="0" kern="1200">
              <a:solidFill>
                <a:schemeClr val="tx1"/>
              </a:solidFill>
              <a:latin typeface="+mj-lt"/>
            </a:endParaRPr>
          </a:p>
        </p:txBody>
      </p:sp>
      <p:sp>
        <p:nvSpPr>
          <p:cNvPr id="3" name="ZoneTexte 2">
            <a:extLst>
              <a:ext uri="{FF2B5EF4-FFF2-40B4-BE49-F238E27FC236}">
                <a16:creationId xmlns:a16="http://schemas.microsoft.com/office/drawing/2014/main" id="{62F272F9-E7CD-4ADE-55CC-8EE72EE4B23A}"/>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6" name="Espace réservé de la date 4">
            <a:extLst>
              <a:ext uri="{FF2B5EF4-FFF2-40B4-BE49-F238E27FC236}">
                <a16:creationId xmlns:a16="http://schemas.microsoft.com/office/drawing/2014/main" id="{4604B159-A67D-C6F9-6495-DBEA3294BEAE}"/>
              </a:ext>
            </a:extLst>
          </p:cNvPr>
          <p:cNvSpPr>
            <a:spLocks noGrp="1"/>
          </p:cNvSpPr>
          <p:nvPr>
            <p:ph type="dt" sz="half" idx="10"/>
          </p:nvPr>
        </p:nvSpPr>
        <p:spPr>
          <a:xfrm>
            <a:off x="838200" y="6356350"/>
            <a:ext cx="2743200" cy="365125"/>
          </a:xfrm>
        </p:spPr>
        <p:txBody>
          <a:bodyPr/>
          <a:lstStyle/>
          <a:p>
            <a:r>
              <a:rPr lang="fr-FR"/>
              <a:t>04/02/2026</a:t>
            </a:r>
          </a:p>
        </p:txBody>
      </p:sp>
      <p:sp>
        <p:nvSpPr>
          <p:cNvPr id="10" name="Espace réservé du pied de page 5">
            <a:extLst>
              <a:ext uri="{FF2B5EF4-FFF2-40B4-BE49-F238E27FC236}">
                <a16:creationId xmlns:a16="http://schemas.microsoft.com/office/drawing/2014/main" id="{88400265-BD8D-329A-2CC3-6CC78122DFA2}"/>
              </a:ext>
            </a:extLst>
          </p:cNvPr>
          <p:cNvSpPr>
            <a:spLocks noGrp="1"/>
          </p:cNvSpPr>
          <p:nvPr>
            <p:ph type="ftr" sz="quarter" idx="11"/>
          </p:nvPr>
        </p:nvSpPr>
        <p:spPr>
          <a:xfrm>
            <a:off x="4038600" y="6356350"/>
            <a:ext cx="4114800" cy="365125"/>
          </a:xfrm>
        </p:spPr>
        <p:txBody>
          <a:bodyPr/>
          <a:lstStyle/>
          <a:p>
            <a:r>
              <a:rPr lang="fr-FR"/>
              <a:t>Conseil d’institut de l’Inspé</a:t>
            </a:r>
          </a:p>
        </p:txBody>
      </p:sp>
      <p:sp>
        <p:nvSpPr>
          <p:cNvPr id="11" name="Espace réservé du numéro de diapositive 6">
            <a:extLst>
              <a:ext uri="{FF2B5EF4-FFF2-40B4-BE49-F238E27FC236}">
                <a16:creationId xmlns:a16="http://schemas.microsoft.com/office/drawing/2014/main" id="{FFC9E8C5-87C4-C5F0-3EED-CCFDDFC69334}"/>
              </a:ext>
            </a:extLst>
          </p:cNvPr>
          <p:cNvSpPr>
            <a:spLocks noGrp="1"/>
          </p:cNvSpPr>
          <p:nvPr>
            <p:ph type="sldNum" sz="quarter" idx="12"/>
          </p:nvPr>
        </p:nvSpPr>
        <p:spPr>
          <a:xfrm>
            <a:off x="8610600" y="6356350"/>
            <a:ext cx="2743200" cy="365125"/>
          </a:xfrm>
        </p:spPr>
        <p:txBody>
          <a:bodyPr/>
          <a:lstStyle/>
          <a:p>
            <a:fld id="{38B00A9C-5842-4D44-97D7-EA153D0985D3}" type="slidenum">
              <a:rPr lang="fr-FR" smtClean="0"/>
              <a:t>8</a:t>
            </a:fld>
            <a:endParaRPr lang="fr-FR"/>
          </a:p>
        </p:txBody>
      </p:sp>
    </p:spTree>
    <p:extLst>
      <p:ext uri="{BB962C8B-B14F-4D97-AF65-F5344CB8AC3E}">
        <p14:creationId xmlns:p14="http://schemas.microsoft.com/office/powerpoint/2010/main" val="3960460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A1A0E-5104-04B2-07D4-6565102C258C}"/>
            </a:ext>
          </a:extLst>
        </p:cNvPr>
        <p:cNvGrpSpPr/>
        <p:nvPr/>
      </p:nvGrpSpPr>
      <p:grpSpPr>
        <a:xfrm>
          <a:off x="0" y="0"/>
          <a:ext cx="0" cy="0"/>
          <a:chOff x="0" y="0"/>
          <a:chExt cx="0" cy="0"/>
        </a:xfrm>
      </p:grpSpPr>
      <p:sp>
        <p:nvSpPr>
          <p:cNvPr id="3" name="Sous-titre 2">
            <a:extLst>
              <a:ext uri="{FF2B5EF4-FFF2-40B4-BE49-F238E27FC236}">
                <a16:creationId xmlns:a16="http://schemas.microsoft.com/office/drawing/2014/main" id="{9D2CC2BC-B0EA-BC14-0B98-3E6F4620346D}"/>
              </a:ext>
            </a:extLst>
          </p:cNvPr>
          <p:cNvSpPr>
            <a:spLocks noGrp="1"/>
          </p:cNvSpPr>
          <p:nvPr>
            <p:ph type="subTitle" idx="1"/>
          </p:nvPr>
        </p:nvSpPr>
        <p:spPr>
          <a:xfrm>
            <a:off x="-1" y="1002477"/>
            <a:ext cx="12028139" cy="4949073"/>
          </a:xfrm>
        </p:spPr>
        <p:txBody>
          <a:bodyPr>
            <a:normAutofit/>
          </a:bodyPr>
          <a:lstStyle/>
          <a:p>
            <a:pPr lvl="1" algn="just">
              <a:buClr>
                <a:srgbClr val="C00000"/>
              </a:buClr>
            </a:pPr>
            <a:r>
              <a:rPr lang="fr-FR" sz="2400" b="1">
                <a:solidFill>
                  <a:srgbClr val="E72F2A"/>
                </a:solidFill>
              </a:rPr>
              <a:t>Structuration des compétences dans les maquettes LPE, M2E 1D, M2E 2D</a:t>
            </a:r>
          </a:p>
          <a:p>
            <a:pPr algn="just"/>
            <a:endParaRPr lang="fr-FR" sz="2800" b="1"/>
          </a:p>
        </p:txBody>
      </p:sp>
      <p:pic>
        <p:nvPicPr>
          <p:cNvPr id="2052" name="Picture 4" descr="Une image contenant obscurité, capture d’écran, rouge&#10;&#10;Description générée automatiquement">
            <a:extLst>
              <a:ext uri="{FF2B5EF4-FFF2-40B4-BE49-F238E27FC236}">
                <a16:creationId xmlns:a16="http://schemas.microsoft.com/office/drawing/2014/main" id="{29B2C0B1-D9D7-D19B-4DF3-7D74A7B62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6895" y="235670"/>
            <a:ext cx="1715105" cy="685309"/>
          </a:xfrm>
          <a:prstGeom prst="rect">
            <a:avLst/>
          </a:prstGeom>
          <a:noFill/>
          <a:ln>
            <a:solidFill>
              <a:srgbClr val="E72F2A"/>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D88D3E-703A-F27D-3F9B-96B0B91F6BFE}"/>
              </a:ext>
            </a:extLst>
          </p:cNvPr>
          <p:cNvSpPr/>
          <p:nvPr/>
        </p:nvSpPr>
        <p:spPr>
          <a:xfrm>
            <a:off x="0" y="235670"/>
            <a:ext cx="10476895" cy="541714"/>
          </a:xfrm>
          <a:prstGeom prst="rect">
            <a:avLst/>
          </a:prstGeom>
          <a:solidFill>
            <a:srgbClr val="E72F2A"/>
          </a:solidFill>
          <a:ln>
            <a:solidFill>
              <a:srgbClr val="E72F2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a:extLst>
              <a:ext uri="{FF2B5EF4-FFF2-40B4-BE49-F238E27FC236}">
                <a16:creationId xmlns:a16="http://schemas.microsoft.com/office/drawing/2014/main" id="{92E83449-CCE9-113C-C050-076D54ABCF39}"/>
              </a:ext>
            </a:extLst>
          </p:cNvPr>
          <p:cNvSpPr>
            <a:spLocks noGrp="1"/>
          </p:cNvSpPr>
          <p:nvPr>
            <p:ph type="sldNum" sz="quarter" idx="12"/>
          </p:nvPr>
        </p:nvSpPr>
        <p:spPr/>
        <p:txBody>
          <a:bodyPr/>
          <a:lstStyle/>
          <a:p>
            <a:fld id="{38B00A9C-5842-4D44-97D7-EA153D0985D3}" type="slidenum">
              <a:rPr lang="fr-FR" smtClean="0"/>
              <a:t>9</a:t>
            </a:fld>
            <a:endParaRPr lang="fr-FR"/>
          </a:p>
        </p:txBody>
      </p:sp>
      <p:grpSp>
        <p:nvGrpSpPr>
          <p:cNvPr id="10" name="Groupe 9">
            <a:extLst>
              <a:ext uri="{FF2B5EF4-FFF2-40B4-BE49-F238E27FC236}">
                <a16:creationId xmlns:a16="http://schemas.microsoft.com/office/drawing/2014/main" id="{7B9CDF78-F249-4B75-A042-AEA16F0AFFF7}"/>
              </a:ext>
            </a:extLst>
          </p:cNvPr>
          <p:cNvGrpSpPr/>
          <p:nvPr/>
        </p:nvGrpSpPr>
        <p:grpSpPr>
          <a:xfrm>
            <a:off x="507560" y="1846848"/>
            <a:ext cx="1409224" cy="845535"/>
            <a:chOff x="3976" y="370384"/>
            <a:chExt cx="2152916" cy="1291750"/>
          </a:xfrm>
        </p:grpSpPr>
        <p:sp>
          <p:nvSpPr>
            <p:cNvPr id="11" name="Rectangle 10">
              <a:extLst>
                <a:ext uri="{FF2B5EF4-FFF2-40B4-BE49-F238E27FC236}">
                  <a16:creationId xmlns:a16="http://schemas.microsoft.com/office/drawing/2014/main" id="{316B1FF5-75C2-402D-8ED8-D45AB00B661F}"/>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2" name="ZoneTexte 11">
              <a:extLst>
                <a:ext uri="{FF2B5EF4-FFF2-40B4-BE49-F238E27FC236}">
                  <a16:creationId xmlns:a16="http://schemas.microsoft.com/office/drawing/2014/main" id="{676CA90B-997C-4E64-B0B3-0823F5BB3363}"/>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2400" b="0" kern="1200">
                  <a:latin typeface="+mj-lt"/>
                  <a:cs typeface="Arial" panose="020B0604020202020204" pitchFamily="34" charset="0"/>
                </a:rPr>
                <a:t>UE1</a:t>
              </a:r>
              <a:endParaRPr lang="fr-FR" sz="2400" b="0" kern="1200">
                <a:latin typeface="+mj-lt"/>
              </a:endParaRPr>
            </a:p>
          </p:txBody>
        </p:sp>
      </p:grpSp>
      <p:grpSp>
        <p:nvGrpSpPr>
          <p:cNvPr id="13" name="Groupe 12">
            <a:extLst>
              <a:ext uri="{FF2B5EF4-FFF2-40B4-BE49-F238E27FC236}">
                <a16:creationId xmlns:a16="http://schemas.microsoft.com/office/drawing/2014/main" id="{C002EA70-0CCF-46E5-B82C-7BFCC196EA22}"/>
              </a:ext>
            </a:extLst>
          </p:cNvPr>
          <p:cNvGrpSpPr/>
          <p:nvPr/>
        </p:nvGrpSpPr>
        <p:grpSpPr>
          <a:xfrm>
            <a:off x="2917171" y="1836639"/>
            <a:ext cx="1409224" cy="845535"/>
            <a:chOff x="3976" y="370384"/>
            <a:chExt cx="2152916" cy="1291750"/>
          </a:xfrm>
        </p:grpSpPr>
        <p:sp>
          <p:nvSpPr>
            <p:cNvPr id="14" name="Rectangle 13">
              <a:extLst>
                <a:ext uri="{FF2B5EF4-FFF2-40B4-BE49-F238E27FC236}">
                  <a16:creationId xmlns:a16="http://schemas.microsoft.com/office/drawing/2014/main" id="{96C13EC4-C33D-4419-9818-E8F30212AEFA}"/>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5" name="ZoneTexte 14">
              <a:extLst>
                <a:ext uri="{FF2B5EF4-FFF2-40B4-BE49-F238E27FC236}">
                  <a16:creationId xmlns:a16="http://schemas.microsoft.com/office/drawing/2014/main" id="{11B393F2-B0BE-4BA9-A20C-8CB3CDFC73CA}"/>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2400" b="0" kern="1200">
                  <a:latin typeface="+mj-lt"/>
                  <a:cs typeface="Arial" panose="020B0604020202020204" pitchFamily="34" charset="0"/>
                </a:rPr>
                <a:t>UE2</a:t>
              </a:r>
              <a:endParaRPr lang="fr-FR" sz="2400" b="0" kern="1200">
                <a:latin typeface="+mj-lt"/>
              </a:endParaRPr>
            </a:p>
          </p:txBody>
        </p:sp>
      </p:grpSp>
      <p:grpSp>
        <p:nvGrpSpPr>
          <p:cNvPr id="16" name="Groupe 15">
            <a:extLst>
              <a:ext uri="{FF2B5EF4-FFF2-40B4-BE49-F238E27FC236}">
                <a16:creationId xmlns:a16="http://schemas.microsoft.com/office/drawing/2014/main" id="{98EA3986-A2A7-4A11-B642-3107E6645484}"/>
              </a:ext>
            </a:extLst>
          </p:cNvPr>
          <p:cNvGrpSpPr/>
          <p:nvPr/>
        </p:nvGrpSpPr>
        <p:grpSpPr>
          <a:xfrm>
            <a:off x="10275216" y="1846848"/>
            <a:ext cx="1409224" cy="845535"/>
            <a:chOff x="3976" y="370384"/>
            <a:chExt cx="2152916" cy="1291750"/>
          </a:xfrm>
        </p:grpSpPr>
        <p:sp>
          <p:nvSpPr>
            <p:cNvPr id="17" name="Rectangle 16">
              <a:extLst>
                <a:ext uri="{FF2B5EF4-FFF2-40B4-BE49-F238E27FC236}">
                  <a16:creationId xmlns:a16="http://schemas.microsoft.com/office/drawing/2014/main" id="{4E540480-65A4-4AB8-9F77-3273DBCC37B1}"/>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8" name="ZoneTexte 17">
              <a:extLst>
                <a:ext uri="{FF2B5EF4-FFF2-40B4-BE49-F238E27FC236}">
                  <a16:creationId xmlns:a16="http://schemas.microsoft.com/office/drawing/2014/main" id="{9F79731A-8DE9-495B-A4F2-4BF26B63C5F7}"/>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2400" b="0" kern="1200">
                  <a:latin typeface="+mj-lt"/>
                  <a:cs typeface="Arial" panose="020B0604020202020204" pitchFamily="34" charset="0"/>
                </a:rPr>
                <a:t>UE5</a:t>
              </a:r>
              <a:endParaRPr lang="fr-FR" sz="2400" b="0" kern="1200">
                <a:latin typeface="+mj-lt"/>
              </a:endParaRPr>
            </a:p>
          </p:txBody>
        </p:sp>
      </p:grpSp>
      <p:grpSp>
        <p:nvGrpSpPr>
          <p:cNvPr id="19" name="Groupe 18">
            <a:extLst>
              <a:ext uri="{FF2B5EF4-FFF2-40B4-BE49-F238E27FC236}">
                <a16:creationId xmlns:a16="http://schemas.microsoft.com/office/drawing/2014/main" id="{19D25E14-7DFC-484F-A3B8-3532116A40DC}"/>
              </a:ext>
            </a:extLst>
          </p:cNvPr>
          <p:cNvGrpSpPr/>
          <p:nvPr/>
        </p:nvGrpSpPr>
        <p:grpSpPr>
          <a:xfrm>
            <a:off x="7780740" y="1846848"/>
            <a:ext cx="1409224" cy="845535"/>
            <a:chOff x="3976" y="370384"/>
            <a:chExt cx="2152916" cy="1291750"/>
          </a:xfrm>
        </p:grpSpPr>
        <p:sp>
          <p:nvSpPr>
            <p:cNvPr id="20" name="Rectangle 19">
              <a:extLst>
                <a:ext uri="{FF2B5EF4-FFF2-40B4-BE49-F238E27FC236}">
                  <a16:creationId xmlns:a16="http://schemas.microsoft.com/office/drawing/2014/main" id="{28C908C5-AC99-4069-A80A-4C3EC5920FFC}"/>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21" name="ZoneTexte 20">
              <a:extLst>
                <a:ext uri="{FF2B5EF4-FFF2-40B4-BE49-F238E27FC236}">
                  <a16:creationId xmlns:a16="http://schemas.microsoft.com/office/drawing/2014/main" id="{ADEEBA0F-4A2E-4017-9A96-5F7B62890AC3}"/>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2400" b="0" kern="1200">
                  <a:latin typeface="+mj-lt"/>
                  <a:cs typeface="Arial" panose="020B0604020202020204" pitchFamily="34" charset="0"/>
                </a:rPr>
                <a:t>UE4</a:t>
              </a:r>
              <a:endParaRPr lang="fr-FR" sz="2400" b="0" kern="1200">
                <a:latin typeface="+mj-lt"/>
              </a:endParaRPr>
            </a:p>
          </p:txBody>
        </p:sp>
      </p:grpSp>
      <p:grpSp>
        <p:nvGrpSpPr>
          <p:cNvPr id="22" name="Groupe 21">
            <a:extLst>
              <a:ext uri="{FF2B5EF4-FFF2-40B4-BE49-F238E27FC236}">
                <a16:creationId xmlns:a16="http://schemas.microsoft.com/office/drawing/2014/main" id="{3E356CCA-63F5-4927-A1DD-E200F20608E9}"/>
              </a:ext>
            </a:extLst>
          </p:cNvPr>
          <p:cNvGrpSpPr/>
          <p:nvPr/>
        </p:nvGrpSpPr>
        <p:grpSpPr>
          <a:xfrm>
            <a:off x="5326782" y="1846848"/>
            <a:ext cx="1409224" cy="845535"/>
            <a:chOff x="3976" y="370384"/>
            <a:chExt cx="2152916" cy="1291750"/>
          </a:xfrm>
        </p:grpSpPr>
        <p:sp>
          <p:nvSpPr>
            <p:cNvPr id="23" name="Rectangle 22">
              <a:extLst>
                <a:ext uri="{FF2B5EF4-FFF2-40B4-BE49-F238E27FC236}">
                  <a16:creationId xmlns:a16="http://schemas.microsoft.com/office/drawing/2014/main" id="{D1E14018-FB1C-4C37-93CD-785AE312C417}"/>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24" name="ZoneTexte 23">
              <a:extLst>
                <a:ext uri="{FF2B5EF4-FFF2-40B4-BE49-F238E27FC236}">
                  <a16:creationId xmlns:a16="http://schemas.microsoft.com/office/drawing/2014/main" id="{AE5B0297-A7C8-4E90-BE8E-05ABB6601C8C}"/>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2400" b="0" kern="1200">
                  <a:latin typeface="+mj-lt"/>
                  <a:cs typeface="Arial" panose="020B0604020202020204" pitchFamily="34" charset="0"/>
                </a:rPr>
                <a:t>UE3</a:t>
              </a:r>
              <a:endParaRPr lang="fr-FR" sz="2400" b="0" kern="1200">
                <a:latin typeface="+mj-lt"/>
              </a:endParaRPr>
            </a:p>
          </p:txBody>
        </p:sp>
      </p:grpSp>
      <p:grpSp>
        <p:nvGrpSpPr>
          <p:cNvPr id="25" name="Groupe 24">
            <a:extLst>
              <a:ext uri="{FF2B5EF4-FFF2-40B4-BE49-F238E27FC236}">
                <a16:creationId xmlns:a16="http://schemas.microsoft.com/office/drawing/2014/main" id="{6680C11B-8147-442B-875D-30D7523E0939}"/>
              </a:ext>
            </a:extLst>
          </p:cNvPr>
          <p:cNvGrpSpPr/>
          <p:nvPr/>
        </p:nvGrpSpPr>
        <p:grpSpPr>
          <a:xfrm>
            <a:off x="137759" y="3095200"/>
            <a:ext cx="2152916" cy="1291750"/>
            <a:chOff x="3976" y="370384"/>
            <a:chExt cx="2152916" cy="1291750"/>
          </a:xfrm>
        </p:grpSpPr>
        <p:sp>
          <p:nvSpPr>
            <p:cNvPr id="32" name="Rectangle 31">
              <a:extLst>
                <a:ext uri="{FF2B5EF4-FFF2-40B4-BE49-F238E27FC236}">
                  <a16:creationId xmlns:a16="http://schemas.microsoft.com/office/drawing/2014/main" id="{D5C83DA0-F0CE-4CDE-9711-35852B2C8F34}"/>
                </a:ext>
              </a:extLst>
            </p:cNvPr>
            <p:cNvSpPr/>
            <p:nvPr/>
          </p:nvSpPr>
          <p:spPr>
            <a:xfrm>
              <a:off x="3976"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33" name="ZoneTexte 32">
              <a:extLst>
                <a:ext uri="{FF2B5EF4-FFF2-40B4-BE49-F238E27FC236}">
                  <a16:creationId xmlns:a16="http://schemas.microsoft.com/office/drawing/2014/main" id="{8E6B168E-F15E-4E06-B352-1D8EFF3C815E}"/>
                </a:ext>
              </a:extLst>
            </p:cNvPr>
            <p:cNvSpPr txBox="1"/>
            <p:nvPr/>
          </p:nvSpPr>
          <p:spPr>
            <a:xfrm>
              <a:off x="3976"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Maîtriser les savoirs disciplinaires en lien avec es contenus à enseigner</a:t>
              </a:r>
              <a:endParaRPr lang="fr-FR" sz="1600" b="0" kern="1200">
                <a:latin typeface="+mj-lt"/>
              </a:endParaRPr>
            </a:p>
          </p:txBody>
        </p:sp>
      </p:grpSp>
      <p:grpSp>
        <p:nvGrpSpPr>
          <p:cNvPr id="26" name="Groupe 25">
            <a:extLst>
              <a:ext uri="{FF2B5EF4-FFF2-40B4-BE49-F238E27FC236}">
                <a16:creationId xmlns:a16="http://schemas.microsoft.com/office/drawing/2014/main" id="{7392B773-0FAD-4DAC-A6C5-E15A28A61605}"/>
              </a:ext>
            </a:extLst>
          </p:cNvPr>
          <p:cNvGrpSpPr/>
          <p:nvPr/>
        </p:nvGrpSpPr>
        <p:grpSpPr>
          <a:xfrm>
            <a:off x="183356" y="4661783"/>
            <a:ext cx="2152916" cy="1291750"/>
            <a:chOff x="2372184" y="370384"/>
            <a:chExt cx="2152916" cy="1291750"/>
          </a:xfrm>
        </p:grpSpPr>
        <p:sp>
          <p:nvSpPr>
            <p:cNvPr id="30" name="Rectangle 29">
              <a:extLst>
                <a:ext uri="{FF2B5EF4-FFF2-40B4-BE49-F238E27FC236}">
                  <a16:creationId xmlns:a16="http://schemas.microsoft.com/office/drawing/2014/main" id="{9AD5D04A-507D-481B-A730-404F0D8EE332}"/>
                </a:ext>
              </a:extLst>
            </p:cNvPr>
            <p:cNvSpPr/>
            <p:nvPr/>
          </p:nvSpPr>
          <p:spPr>
            <a:xfrm>
              <a:off x="2372184"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31" name="ZoneTexte 30">
              <a:extLst>
                <a:ext uri="{FF2B5EF4-FFF2-40B4-BE49-F238E27FC236}">
                  <a16:creationId xmlns:a16="http://schemas.microsoft.com/office/drawing/2014/main" id="{1A99933B-D59E-4B81-A561-C096A191ACCF}"/>
                </a:ext>
              </a:extLst>
            </p:cNvPr>
            <p:cNvSpPr txBox="1"/>
            <p:nvPr/>
          </p:nvSpPr>
          <p:spPr>
            <a:xfrm>
              <a:off x="2372184"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Concevoir un enseignement au service des apprentissages</a:t>
              </a:r>
              <a:endParaRPr lang="fr-FR" sz="1600" b="0" kern="1200">
                <a:latin typeface="+mj-lt"/>
              </a:endParaRPr>
            </a:p>
          </p:txBody>
        </p:sp>
      </p:grpSp>
      <p:grpSp>
        <p:nvGrpSpPr>
          <p:cNvPr id="27" name="Groupe 26">
            <a:extLst>
              <a:ext uri="{FF2B5EF4-FFF2-40B4-BE49-F238E27FC236}">
                <a16:creationId xmlns:a16="http://schemas.microsoft.com/office/drawing/2014/main" id="{F8AD7665-DC02-4F7B-B37B-985342F5B643}"/>
              </a:ext>
            </a:extLst>
          </p:cNvPr>
          <p:cNvGrpSpPr/>
          <p:nvPr/>
        </p:nvGrpSpPr>
        <p:grpSpPr>
          <a:xfrm>
            <a:off x="2515889" y="3136595"/>
            <a:ext cx="2152916" cy="1291750"/>
            <a:chOff x="4740393" y="370384"/>
            <a:chExt cx="2152916" cy="1291750"/>
          </a:xfrm>
        </p:grpSpPr>
        <p:sp>
          <p:nvSpPr>
            <p:cNvPr id="28" name="Rectangle 27">
              <a:extLst>
                <a:ext uri="{FF2B5EF4-FFF2-40B4-BE49-F238E27FC236}">
                  <a16:creationId xmlns:a16="http://schemas.microsoft.com/office/drawing/2014/main" id="{30A0E788-4709-49B8-B5C3-16F8EDBBB001}"/>
                </a:ext>
              </a:extLst>
            </p:cNvPr>
            <p:cNvSpPr/>
            <p:nvPr/>
          </p:nvSpPr>
          <p:spPr>
            <a:xfrm>
              <a:off x="4740393"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29" name="ZoneTexte 28">
              <a:extLst>
                <a:ext uri="{FF2B5EF4-FFF2-40B4-BE49-F238E27FC236}">
                  <a16:creationId xmlns:a16="http://schemas.microsoft.com/office/drawing/2014/main" id="{E3CC7D5D-6F2A-496B-B7CA-884DFE05AEA1}"/>
                </a:ext>
              </a:extLst>
            </p:cNvPr>
            <p:cNvSpPr txBox="1"/>
            <p:nvPr/>
          </p:nvSpPr>
          <p:spPr>
            <a:xfrm>
              <a:off x="4740393"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Mettre en œuvre et animer des situations d’enseignement et d’apprentissage</a:t>
              </a:r>
              <a:endParaRPr lang="fr-FR" sz="1600" b="0" kern="1200">
                <a:latin typeface="+mj-lt"/>
              </a:endParaRPr>
            </a:p>
          </p:txBody>
        </p:sp>
      </p:grpSp>
      <p:grpSp>
        <p:nvGrpSpPr>
          <p:cNvPr id="34" name="Groupe 33">
            <a:extLst>
              <a:ext uri="{FF2B5EF4-FFF2-40B4-BE49-F238E27FC236}">
                <a16:creationId xmlns:a16="http://schemas.microsoft.com/office/drawing/2014/main" id="{6728357D-B615-4488-9B95-77197714B728}"/>
              </a:ext>
            </a:extLst>
          </p:cNvPr>
          <p:cNvGrpSpPr/>
          <p:nvPr/>
        </p:nvGrpSpPr>
        <p:grpSpPr>
          <a:xfrm>
            <a:off x="2501769" y="4670906"/>
            <a:ext cx="2152916" cy="1291750"/>
            <a:chOff x="7108601" y="370384"/>
            <a:chExt cx="2152916" cy="1291750"/>
          </a:xfrm>
        </p:grpSpPr>
        <p:sp>
          <p:nvSpPr>
            <p:cNvPr id="35" name="Rectangle 34">
              <a:extLst>
                <a:ext uri="{FF2B5EF4-FFF2-40B4-BE49-F238E27FC236}">
                  <a16:creationId xmlns:a16="http://schemas.microsoft.com/office/drawing/2014/main" id="{06BF365B-6709-4738-AD8C-3A9C0399C9CC}"/>
                </a:ext>
              </a:extLst>
            </p:cNvPr>
            <p:cNvSpPr/>
            <p:nvPr/>
          </p:nvSpPr>
          <p:spPr>
            <a:xfrm>
              <a:off x="7108601" y="370384"/>
              <a:ext cx="2152916" cy="1291750"/>
            </a:xfrm>
            <a:prstGeom prst="rect">
              <a:avLst/>
            </a:prstGeom>
            <a:solidFill>
              <a:schemeClr val="accent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36" name="ZoneTexte 35">
              <a:extLst>
                <a:ext uri="{FF2B5EF4-FFF2-40B4-BE49-F238E27FC236}">
                  <a16:creationId xmlns:a16="http://schemas.microsoft.com/office/drawing/2014/main" id="{F130DB00-C5BC-4D42-A159-135A6B96C20A}"/>
                </a:ext>
              </a:extLst>
            </p:cNvPr>
            <p:cNvSpPr txBox="1"/>
            <p:nvPr/>
          </p:nvSpPr>
          <p:spPr>
            <a:xfrm>
              <a:off x="7108601"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solidFill>
                    <a:schemeClr val="tx1"/>
                  </a:solidFill>
                  <a:latin typeface="+mj-lt"/>
                  <a:cs typeface="Arial" panose="020B0604020202020204" pitchFamily="34" charset="0"/>
                </a:rPr>
                <a:t> Enseigner dans le cadre de la polyvalence</a:t>
              </a:r>
              <a:endParaRPr lang="fr-FR" sz="1600" b="0" kern="1200">
                <a:solidFill>
                  <a:schemeClr val="tx1"/>
                </a:solidFill>
                <a:latin typeface="+mj-lt"/>
              </a:endParaRPr>
            </a:p>
          </p:txBody>
        </p:sp>
      </p:grpSp>
      <p:grpSp>
        <p:nvGrpSpPr>
          <p:cNvPr id="37" name="Groupe 36">
            <a:extLst>
              <a:ext uri="{FF2B5EF4-FFF2-40B4-BE49-F238E27FC236}">
                <a16:creationId xmlns:a16="http://schemas.microsoft.com/office/drawing/2014/main" id="{096466D4-7B6A-4B32-90C5-EB259326DBAB}"/>
              </a:ext>
            </a:extLst>
          </p:cNvPr>
          <p:cNvGrpSpPr/>
          <p:nvPr/>
        </p:nvGrpSpPr>
        <p:grpSpPr>
          <a:xfrm>
            <a:off x="4961761" y="3136595"/>
            <a:ext cx="2152916" cy="1291750"/>
            <a:chOff x="9476809" y="370384"/>
            <a:chExt cx="2152916" cy="1291750"/>
          </a:xfrm>
        </p:grpSpPr>
        <p:sp>
          <p:nvSpPr>
            <p:cNvPr id="41" name="Rectangle 40">
              <a:extLst>
                <a:ext uri="{FF2B5EF4-FFF2-40B4-BE49-F238E27FC236}">
                  <a16:creationId xmlns:a16="http://schemas.microsoft.com/office/drawing/2014/main" id="{A2E768BF-4BD5-405B-80C8-58F4C79CCF0A}"/>
                </a:ext>
              </a:extLst>
            </p:cNvPr>
            <p:cNvSpPr/>
            <p:nvPr/>
          </p:nvSpPr>
          <p:spPr>
            <a:xfrm>
              <a:off x="9476809" y="370384"/>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42" name="ZoneTexte 41">
              <a:extLst>
                <a:ext uri="{FF2B5EF4-FFF2-40B4-BE49-F238E27FC236}">
                  <a16:creationId xmlns:a16="http://schemas.microsoft.com/office/drawing/2014/main" id="{52C90CAC-F84F-47C6-A8B2-730D28A5B3E2}"/>
                </a:ext>
              </a:extLst>
            </p:cNvPr>
            <p:cNvSpPr txBox="1"/>
            <p:nvPr/>
          </p:nvSpPr>
          <p:spPr>
            <a:xfrm>
              <a:off x="9476809" y="370384"/>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None/>
              </a:pPr>
              <a:r>
                <a:rPr lang="fr-FR" sz="1600" b="0" kern="1200">
                  <a:latin typeface="+mj-lt"/>
                  <a:cs typeface="Arial" panose="020B0604020202020204" pitchFamily="34" charset="0"/>
                </a:rPr>
                <a:t>Adapter son action à la diversité des contextes scolaires</a:t>
              </a:r>
            </a:p>
          </p:txBody>
        </p:sp>
      </p:grpSp>
      <p:grpSp>
        <p:nvGrpSpPr>
          <p:cNvPr id="38" name="Groupe 37">
            <a:extLst>
              <a:ext uri="{FF2B5EF4-FFF2-40B4-BE49-F238E27FC236}">
                <a16:creationId xmlns:a16="http://schemas.microsoft.com/office/drawing/2014/main" id="{56ACE9ED-32A7-4D08-ACC4-9A8098950BB7}"/>
              </a:ext>
            </a:extLst>
          </p:cNvPr>
          <p:cNvGrpSpPr/>
          <p:nvPr/>
        </p:nvGrpSpPr>
        <p:grpSpPr>
          <a:xfrm>
            <a:off x="5008655" y="4670906"/>
            <a:ext cx="2152916" cy="1291750"/>
            <a:chOff x="3976" y="1877425"/>
            <a:chExt cx="2152916" cy="1291750"/>
          </a:xfrm>
        </p:grpSpPr>
        <p:sp>
          <p:nvSpPr>
            <p:cNvPr id="39" name="Rectangle 38">
              <a:extLst>
                <a:ext uri="{FF2B5EF4-FFF2-40B4-BE49-F238E27FC236}">
                  <a16:creationId xmlns:a16="http://schemas.microsoft.com/office/drawing/2014/main" id="{3A449C8D-A1FC-4B60-A3D2-0A83FA48A036}"/>
                </a:ext>
              </a:extLst>
            </p:cNvPr>
            <p:cNvSpPr/>
            <p:nvPr/>
          </p:nvSpPr>
          <p:spPr>
            <a:xfrm>
              <a:off x="3976" y="1877425"/>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40" name="ZoneTexte 39">
              <a:extLst>
                <a:ext uri="{FF2B5EF4-FFF2-40B4-BE49-F238E27FC236}">
                  <a16:creationId xmlns:a16="http://schemas.microsoft.com/office/drawing/2014/main" id="{4FD0DFF0-A987-4018-9AC4-378065D14EFC}"/>
                </a:ext>
              </a:extLst>
            </p:cNvPr>
            <p:cNvSpPr txBox="1"/>
            <p:nvPr/>
          </p:nvSpPr>
          <p:spPr>
            <a:xfrm>
              <a:off x="3976" y="1877425"/>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Prendre en compte la diversité des élèves</a:t>
              </a:r>
              <a:endParaRPr lang="fr-FR" sz="1600" b="0" kern="1200">
                <a:latin typeface="+mj-lt"/>
              </a:endParaRPr>
            </a:p>
          </p:txBody>
        </p:sp>
      </p:grpSp>
      <p:grpSp>
        <p:nvGrpSpPr>
          <p:cNvPr id="45" name="Groupe 44">
            <a:extLst>
              <a:ext uri="{FF2B5EF4-FFF2-40B4-BE49-F238E27FC236}">
                <a16:creationId xmlns:a16="http://schemas.microsoft.com/office/drawing/2014/main" id="{AD3CDD01-F57B-415E-B117-F2E29177AE14}"/>
              </a:ext>
            </a:extLst>
          </p:cNvPr>
          <p:cNvGrpSpPr/>
          <p:nvPr/>
        </p:nvGrpSpPr>
        <p:grpSpPr>
          <a:xfrm>
            <a:off x="7471980" y="3136595"/>
            <a:ext cx="2152916" cy="1291750"/>
            <a:chOff x="2372184" y="1877425"/>
            <a:chExt cx="2152916" cy="1291750"/>
          </a:xfrm>
        </p:grpSpPr>
        <p:sp>
          <p:nvSpPr>
            <p:cNvPr id="49" name="Rectangle 48">
              <a:extLst>
                <a:ext uri="{FF2B5EF4-FFF2-40B4-BE49-F238E27FC236}">
                  <a16:creationId xmlns:a16="http://schemas.microsoft.com/office/drawing/2014/main" id="{E72AA6DA-DA99-43FE-A265-C7C78D7F5720}"/>
                </a:ext>
              </a:extLst>
            </p:cNvPr>
            <p:cNvSpPr/>
            <p:nvPr/>
          </p:nvSpPr>
          <p:spPr>
            <a:xfrm>
              <a:off x="2372184" y="1877425"/>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50" name="ZoneTexte 49">
              <a:extLst>
                <a:ext uri="{FF2B5EF4-FFF2-40B4-BE49-F238E27FC236}">
                  <a16:creationId xmlns:a16="http://schemas.microsoft.com/office/drawing/2014/main" id="{3F5C6CD2-9575-4500-AF72-5F923D093854}"/>
                </a:ext>
              </a:extLst>
            </p:cNvPr>
            <p:cNvSpPr txBox="1"/>
            <p:nvPr/>
          </p:nvSpPr>
          <p:spPr>
            <a:xfrm>
              <a:off x="2372184" y="1877425"/>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Adopter une posture éthique et responsable dans son exercice professionnel</a:t>
              </a:r>
            </a:p>
          </p:txBody>
        </p:sp>
      </p:grpSp>
      <p:grpSp>
        <p:nvGrpSpPr>
          <p:cNvPr id="46" name="Groupe 45">
            <a:extLst>
              <a:ext uri="{FF2B5EF4-FFF2-40B4-BE49-F238E27FC236}">
                <a16:creationId xmlns:a16="http://schemas.microsoft.com/office/drawing/2014/main" id="{4FA411BC-2035-4E9A-B713-195D82F1C06E}"/>
              </a:ext>
            </a:extLst>
          </p:cNvPr>
          <p:cNvGrpSpPr/>
          <p:nvPr/>
        </p:nvGrpSpPr>
        <p:grpSpPr>
          <a:xfrm>
            <a:off x="7471980" y="4672335"/>
            <a:ext cx="2152916" cy="1291750"/>
            <a:chOff x="4740393" y="1877425"/>
            <a:chExt cx="2152916" cy="1291750"/>
          </a:xfrm>
        </p:grpSpPr>
        <p:sp>
          <p:nvSpPr>
            <p:cNvPr id="47" name="Rectangle 46">
              <a:extLst>
                <a:ext uri="{FF2B5EF4-FFF2-40B4-BE49-F238E27FC236}">
                  <a16:creationId xmlns:a16="http://schemas.microsoft.com/office/drawing/2014/main" id="{5119BAB2-A47D-4730-ADFB-D4D0D1D5BE41}"/>
                </a:ext>
              </a:extLst>
            </p:cNvPr>
            <p:cNvSpPr/>
            <p:nvPr/>
          </p:nvSpPr>
          <p:spPr>
            <a:xfrm>
              <a:off x="4740393" y="1877425"/>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48" name="ZoneTexte 47">
              <a:extLst>
                <a:ext uri="{FF2B5EF4-FFF2-40B4-BE49-F238E27FC236}">
                  <a16:creationId xmlns:a16="http://schemas.microsoft.com/office/drawing/2014/main" id="{682519C5-757F-44EF-9B0D-C570833CC2F8}"/>
                </a:ext>
              </a:extLst>
            </p:cNvPr>
            <p:cNvSpPr txBox="1"/>
            <p:nvPr/>
          </p:nvSpPr>
          <p:spPr>
            <a:xfrm>
              <a:off x="4740393" y="1877425"/>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Inscrire son action au bénéfice de la communauté éducative et du service public d’éducation</a:t>
              </a:r>
              <a:endParaRPr lang="fr-FR" sz="1600" b="0" kern="1200">
                <a:latin typeface="+mj-lt"/>
              </a:endParaRPr>
            </a:p>
          </p:txBody>
        </p:sp>
      </p:grpSp>
      <p:grpSp>
        <p:nvGrpSpPr>
          <p:cNvPr id="51" name="Groupe 50">
            <a:extLst>
              <a:ext uri="{FF2B5EF4-FFF2-40B4-BE49-F238E27FC236}">
                <a16:creationId xmlns:a16="http://schemas.microsoft.com/office/drawing/2014/main" id="{1430C51B-6C36-4300-89B6-A769FFA2EBC6}"/>
              </a:ext>
            </a:extLst>
          </p:cNvPr>
          <p:cNvGrpSpPr/>
          <p:nvPr/>
        </p:nvGrpSpPr>
        <p:grpSpPr>
          <a:xfrm>
            <a:off x="9901325" y="3125367"/>
            <a:ext cx="2152916" cy="1291750"/>
            <a:chOff x="7108601" y="1877425"/>
            <a:chExt cx="2152916" cy="1291750"/>
          </a:xfrm>
        </p:grpSpPr>
        <p:sp>
          <p:nvSpPr>
            <p:cNvPr id="55" name="Rectangle 54">
              <a:extLst>
                <a:ext uri="{FF2B5EF4-FFF2-40B4-BE49-F238E27FC236}">
                  <a16:creationId xmlns:a16="http://schemas.microsoft.com/office/drawing/2014/main" id="{E975664C-A317-48C3-AFDD-EABF96AC7B06}"/>
                </a:ext>
              </a:extLst>
            </p:cNvPr>
            <p:cNvSpPr/>
            <p:nvPr/>
          </p:nvSpPr>
          <p:spPr>
            <a:xfrm>
              <a:off x="7108601" y="1877425"/>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56" name="ZoneTexte 55">
              <a:extLst>
                <a:ext uri="{FF2B5EF4-FFF2-40B4-BE49-F238E27FC236}">
                  <a16:creationId xmlns:a16="http://schemas.microsoft.com/office/drawing/2014/main" id="{2F297B60-1E20-4019-8E40-CC337E1AA02A}"/>
                </a:ext>
              </a:extLst>
            </p:cNvPr>
            <p:cNvSpPr txBox="1"/>
            <p:nvPr/>
          </p:nvSpPr>
          <p:spPr>
            <a:xfrm>
              <a:off x="7108601" y="1877425"/>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S’inscrire dans une démarche de recherche pour développer ses compétences professionnelles</a:t>
              </a:r>
              <a:endParaRPr lang="fr-FR" sz="1600" b="0" kern="1200">
                <a:latin typeface="+mj-lt"/>
              </a:endParaRPr>
            </a:p>
          </p:txBody>
        </p:sp>
      </p:grpSp>
      <p:grpSp>
        <p:nvGrpSpPr>
          <p:cNvPr id="52" name="Groupe 51">
            <a:extLst>
              <a:ext uri="{FF2B5EF4-FFF2-40B4-BE49-F238E27FC236}">
                <a16:creationId xmlns:a16="http://schemas.microsoft.com/office/drawing/2014/main" id="{04FE0535-566E-445B-807E-B2CF327E4C57}"/>
              </a:ext>
            </a:extLst>
          </p:cNvPr>
          <p:cNvGrpSpPr/>
          <p:nvPr/>
        </p:nvGrpSpPr>
        <p:grpSpPr>
          <a:xfrm>
            <a:off x="9875223" y="4661783"/>
            <a:ext cx="2152916" cy="1291750"/>
            <a:chOff x="9476809" y="1877425"/>
            <a:chExt cx="2152916" cy="1291750"/>
          </a:xfrm>
        </p:grpSpPr>
        <p:sp>
          <p:nvSpPr>
            <p:cNvPr id="53" name="Rectangle 52">
              <a:extLst>
                <a:ext uri="{FF2B5EF4-FFF2-40B4-BE49-F238E27FC236}">
                  <a16:creationId xmlns:a16="http://schemas.microsoft.com/office/drawing/2014/main" id="{6FD432B4-B924-428F-8B21-49220EB65B79}"/>
                </a:ext>
              </a:extLst>
            </p:cNvPr>
            <p:cNvSpPr/>
            <p:nvPr/>
          </p:nvSpPr>
          <p:spPr>
            <a:xfrm>
              <a:off x="9476809" y="1877425"/>
              <a:ext cx="2152916" cy="1291750"/>
            </a:xfrm>
            <a:prstGeom prst="rect">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54" name="ZoneTexte 53">
              <a:extLst>
                <a:ext uri="{FF2B5EF4-FFF2-40B4-BE49-F238E27FC236}">
                  <a16:creationId xmlns:a16="http://schemas.microsoft.com/office/drawing/2014/main" id="{163F1AC9-8D47-4A3D-97AE-D4D6C7C102FF}"/>
                </a:ext>
              </a:extLst>
            </p:cNvPr>
            <p:cNvSpPr txBox="1"/>
            <p:nvPr/>
          </p:nvSpPr>
          <p:spPr>
            <a:xfrm>
              <a:off x="9476809" y="1877425"/>
              <a:ext cx="2152916" cy="1291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100000"/>
                </a:lnSpc>
                <a:spcBef>
                  <a:spcPct val="0"/>
                </a:spcBef>
                <a:spcAft>
                  <a:spcPct val="35000"/>
                </a:spcAft>
                <a:buFontTx/>
                <a:buNone/>
              </a:pPr>
              <a:r>
                <a:rPr lang="fr-FR" sz="1600" b="0" kern="1200">
                  <a:latin typeface="+mj-lt"/>
                  <a:cs typeface="Arial" panose="020B0604020202020204" pitchFamily="34" charset="0"/>
                </a:rPr>
                <a:t>S’engager au sein d’un collectif pour améliorer sa pratique professionnelle</a:t>
              </a:r>
              <a:endParaRPr lang="fr-FR" sz="1600" b="0" kern="1200">
                <a:latin typeface="+mj-lt"/>
              </a:endParaRPr>
            </a:p>
          </p:txBody>
        </p:sp>
      </p:grpSp>
      <p:sp>
        <p:nvSpPr>
          <p:cNvPr id="2" name="ZoneTexte 1">
            <a:extLst>
              <a:ext uri="{FF2B5EF4-FFF2-40B4-BE49-F238E27FC236}">
                <a16:creationId xmlns:a16="http://schemas.microsoft.com/office/drawing/2014/main" id="{A4E4D939-31C9-E2ED-2841-B0EBCBEEAA8D}"/>
              </a:ext>
            </a:extLst>
          </p:cNvPr>
          <p:cNvSpPr txBox="1"/>
          <p:nvPr/>
        </p:nvSpPr>
        <p:spPr>
          <a:xfrm>
            <a:off x="339365" y="254522"/>
            <a:ext cx="9935851" cy="523220"/>
          </a:xfrm>
          <a:prstGeom prst="rect">
            <a:avLst/>
          </a:prstGeom>
          <a:noFill/>
        </p:spPr>
        <p:txBody>
          <a:bodyPr wrap="square" rtlCol="0">
            <a:spAutoFit/>
          </a:bodyPr>
          <a:lstStyle/>
          <a:p>
            <a:r>
              <a:rPr lang="fr-FR" sz="2800" b="1">
                <a:solidFill>
                  <a:schemeClr val="bg1"/>
                </a:solidFill>
              </a:rPr>
              <a:t>2. Structuration des maquettes de formation</a:t>
            </a:r>
          </a:p>
        </p:txBody>
      </p:sp>
      <p:sp>
        <p:nvSpPr>
          <p:cNvPr id="44" name="Espace réservé de la date 4">
            <a:extLst>
              <a:ext uri="{FF2B5EF4-FFF2-40B4-BE49-F238E27FC236}">
                <a16:creationId xmlns:a16="http://schemas.microsoft.com/office/drawing/2014/main" id="{A3A3A239-8CFF-3806-35C8-4CBEFE97E20B}"/>
              </a:ext>
            </a:extLst>
          </p:cNvPr>
          <p:cNvSpPr>
            <a:spLocks noGrp="1"/>
          </p:cNvSpPr>
          <p:nvPr>
            <p:ph type="dt" sz="half" idx="10"/>
          </p:nvPr>
        </p:nvSpPr>
        <p:spPr>
          <a:xfrm>
            <a:off x="838200" y="6356350"/>
            <a:ext cx="2743200" cy="365125"/>
          </a:xfrm>
        </p:spPr>
        <p:txBody>
          <a:bodyPr/>
          <a:lstStyle/>
          <a:p>
            <a:r>
              <a:rPr lang="fr-FR"/>
              <a:t>04/02/2026</a:t>
            </a:r>
          </a:p>
        </p:txBody>
      </p:sp>
      <p:sp>
        <p:nvSpPr>
          <p:cNvPr id="57" name="Espace réservé du pied de page 5">
            <a:extLst>
              <a:ext uri="{FF2B5EF4-FFF2-40B4-BE49-F238E27FC236}">
                <a16:creationId xmlns:a16="http://schemas.microsoft.com/office/drawing/2014/main" id="{498FD947-6FB3-42AE-104C-81C2BCF0F396}"/>
              </a:ext>
            </a:extLst>
          </p:cNvPr>
          <p:cNvSpPr>
            <a:spLocks noGrp="1"/>
          </p:cNvSpPr>
          <p:nvPr>
            <p:ph type="ftr" sz="quarter" idx="11"/>
          </p:nvPr>
        </p:nvSpPr>
        <p:spPr>
          <a:xfrm>
            <a:off x="4038600" y="6356350"/>
            <a:ext cx="4114800" cy="365125"/>
          </a:xfrm>
        </p:spPr>
        <p:txBody>
          <a:bodyPr/>
          <a:lstStyle/>
          <a:p>
            <a:r>
              <a:rPr lang="fr-FR"/>
              <a:t>Conseil d’institut de l’Inspé</a:t>
            </a:r>
          </a:p>
        </p:txBody>
      </p:sp>
    </p:spTree>
    <p:extLst>
      <p:ext uri="{BB962C8B-B14F-4D97-AF65-F5344CB8AC3E}">
        <p14:creationId xmlns:p14="http://schemas.microsoft.com/office/powerpoint/2010/main" val="36244402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F4460FC00FE8488A741CAB44DD0FAF" ma:contentTypeVersion="10" ma:contentTypeDescription="Crée un document." ma:contentTypeScope="" ma:versionID="5c836f2f8357e315f2b99eb3e0cba1fb">
  <xsd:schema xmlns:xsd="http://www.w3.org/2001/XMLSchema" xmlns:xs="http://www.w3.org/2001/XMLSchema" xmlns:p="http://schemas.microsoft.com/office/2006/metadata/properties" xmlns:ns2="fa35fe39-1c13-4afd-865a-e2a3247c71d4" targetNamespace="http://schemas.microsoft.com/office/2006/metadata/properties" ma:root="true" ma:fieldsID="332b85cc12af2a6147d079c70b3a020d" ns2:_="">
    <xsd:import namespace="fa35fe39-1c13-4afd-865a-e2a3247c71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SearchProperties" minOccurs="0"/>
                <xsd:element ref="ns2:MediaServiceObjectDetectorVersions"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35fe39-1c13-4afd-865a-e2a3247c71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BillingMetadata" ma:index="1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4A3E13-32CF-432A-B6B3-97D29E5E965B}">
  <ds:schemaRefs>
    <ds:schemaRef ds:uri="http://schemas.microsoft.com/sharepoint/v3/contenttype/forms"/>
  </ds:schemaRefs>
</ds:datastoreItem>
</file>

<file path=customXml/itemProps2.xml><?xml version="1.0" encoding="utf-8"?>
<ds:datastoreItem xmlns:ds="http://schemas.openxmlformats.org/officeDocument/2006/customXml" ds:itemID="{D4F9469A-06FC-4E44-B6CF-01FB54D20CFC}">
  <ds:schemaRefs>
    <ds:schemaRef ds:uri="fa35fe39-1c13-4afd-865a-e2a3247c71d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C5A4A53-68C9-4AD8-AFCC-9E2F1ADE92EA}">
  <ds:schemaRefs>
    <ds:schemaRef ds:uri="fa35fe39-1c13-4afd-865a-e2a3247c71d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3829</Words>
  <Application>Microsoft Office PowerPoint</Application>
  <PresentationFormat>Grand écran</PresentationFormat>
  <Paragraphs>793</Paragraphs>
  <Slides>38</Slides>
  <Notes>38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38</vt:i4>
      </vt:variant>
    </vt:vector>
  </HeadingPairs>
  <TitlesOfParts>
    <vt:vector size="45" baseType="lpstr">
      <vt:lpstr>Aptos</vt:lpstr>
      <vt:lpstr>Aptos Display</vt:lpstr>
      <vt:lpstr>Arial</vt:lpstr>
      <vt:lpstr>Arial,Sans-Serif</vt:lpstr>
      <vt:lpstr>Calibri</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Elodie BELLE</dc:creator>
  <cp:lastModifiedBy>nroggy@ad.univ-fcomte.fr</cp:lastModifiedBy>
  <cp:revision>2</cp:revision>
  <dcterms:created xsi:type="dcterms:W3CDTF">2025-09-24T18:26:13Z</dcterms:created>
  <dcterms:modified xsi:type="dcterms:W3CDTF">2026-02-19T12:43:21Z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0x01010037F4460FC00FE8488A741CAB44DD0FAF</vt:lpwstr>
  </property>
</Properties>
</file>